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78"/>
  </p:handoutMasterIdLst>
  <p:sldIdLst>
    <p:sldId id="267" r:id="rId2"/>
    <p:sldId id="342" r:id="rId3"/>
    <p:sldId id="300" r:id="rId4"/>
    <p:sldId id="344" r:id="rId5"/>
    <p:sldId id="345" r:id="rId6"/>
    <p:sldId id="346"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2" r:id="rId55"/>
    <p:sldId id="403" r:id="rId56"/>
    <p:sldId id="405" r:id="rId57"/>
    <p:sldId id="406" r:id="rId58"/>
    <p:sldId id="408" r:id="rId59"/>
    <p:sldId id="319" r:id="rId60"/>
    <p:sldId id="320" r:id="rId61"/>
    <p:sldId id="321" r:id="rId62"/>
    <p:sldId id="328" r:id="rId63"/>
    <p:sldId id="332" r:id="rId64"/>
    <p:sldId id="329" r:id="rId65"/>
    <p:sldId id="330" r:id="rId66"/>
    <p:sldId id="331" r:id="rId67"/>
    <p:sldId id="409" r:id="rId68"/>
    <p:sldId id="410" r:id="rId69"/>
    <p:sldId id="411" r:id="rId70"/>
    <p:sldId id="412" r:id="rId71"/>
    <p:sldId id="413" r:id="rId72"/>
    <p:sldId id="414" r:id="rId73"/>
    <p:sldId id="415" r:id="rId74"/>
    <p:sldId id="416" r:id="rId75"/>
    <p:sldId id="407" r:id="rId76"/>
    <p:sldId id="337" r:id="rId7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2">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p:restoredTop sz="94660"/>
  </p:normalViewPr>
  <p:slideViewPr>
    <p:cSldViewPr showGuides="1">
      <p:cViewPr varScale="1">
        <p:scale>
          <a:sx n="94" d="100"/>
          <a:sy n="94" d="100"/>
        </p:scale>
        <p:origin x="1114" y="72"/>
      </p:cViewPr>
      <p:guideLst>
        <p:guide orient="horz" pos="2182"/>
        <p:guide pos="288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5BFB3AC1-990F-4A91-8325-49FD29D88DFC}"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Obj">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457200" y="1600200"/>
            <a:ext cx="4038600" cy="21859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57200" y="3938588"/>
            <a:ext cx="4038600" cy="2187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half" idx="3"/>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C98FE09D-D192-40C6-A195-E89E17978E61}" type="slidenum">
              <a:rPr lang="en-US" altLang="zh-CN"/>
              <a:pPr>
                <a:defRPr/>
              </a:pPr>
              <a:t>‹#›</a:t>
            </a:fld>
            <a:endParaRPr lang="en-US" altLang="zh-CN"/>
          </a:p>
        </p:txBody>
      </p:sp>
    </p:spTree>
    <p:extLst>
      <p:ext uri="{BB962C8B-B14F-4D97-AF65-F5344CB8AC3E}">
        <p14:creationId xmlns:p14="http://schemas.microsoft.com/office/powerpoint/2010/main" val="405774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BDEFF408-5C38-450E-9B4C-603B4CB49DE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idx="1"/>
          </p:nvPr>
        </p:nvSpPr>
        <p:spPr>
          <a:xfrm>
            <a:off x="179388" y="1196752"/>
            <a:ext cx="8964612" cy="5183411"/>
          </a:xfrm>
        </p:spPr>
        <p:txBody>
          <a:bodyPr vert="horz" wrap="square" lIns="91440" tIns="45720" rIns="91440" bIns="45720" anchor="t"/>
          <a:lstStyle/>
          <a:p>
            <a:pPr eaLnBrk="1" hangingPunct="1">
              <a:buNone/>
            </a:pPr>
            <a:r>
              <a:rPr lang="zh-CN" altLang="en-US" sz="2800" dirty="0" smtClean="0">
                <a:latin typeface="宋体" panose="02010600030101010101" pitchFamily="2" charset="-122"/>
              </a:rPr>
              <a:t>复习</a:t>
            </a:r>
            <a:r>
              <a:rPr lang="zh-CN" altLang="en-US" sz="2800" dirty="0">
                <a:latin typeface="宋体" panose="02010600030101010101" pitchFamily="2" charset="-122"/>
              </a:rPr>
              <a:t>：</a:t>
            </a:r>
            <a:r>
              <a:rPr lang="zh-CN" altLang="en-US" sz="2800" dirty="0"/>
              <a:t>螺旋扫描、修饰螺纹、可变剖面、扫描混合、扫描</a:t>
            </a:r>
            <a:r>
              <a:rPr lang="zh-CN" altLang="en-US" sz="2800" dirty="0" smtClean="0"/>
              <a:t>混合、复制</a:t>
            </a:r>
            <a:r>
              <a:rPr lang="zh-CN" altLang="en-US" sz="2800" dirty="0"/>
              <a:t>、</a:t>
            </a:r>
            <a:r>
              <a:rPr lang="zh-CN" altLang="en-US" sz="2800" dirty="0" smtClean="0"/>
              <a:t>阵列</a:t>
            </a:r>
            <a:endParaRPr lang="en-US" altLang="zh-CN" sz="2800" dirty="0" smtClean="0"/>
          </a:p>
          <a:p>
            <a:pPr eaLnBrk="1" hangingPunct="1">
              <a:buNone/>
            </a:pPr>
            <a:endParaRPr lang="en-US" altLang="zh-CN" sz="2800" dirty="0"/>
          </a:p>
          <a:p>
            <a:pPr eaLnBrk="1" hangingPunct="1">
              <a:buNone/>
            </a:pPr>
            <a:r>
              <a:rPr lang="zh-CN" altLang="en-US" sz="2800" b="1" dirty="0">
                <a:latin typeface="宋体" panose="02010600030101010101" pitchFamily="2" charset="-122"/>
              </a:rPr>
              <a:t>      螺旋扫描（</a:t>
            </a:r>
            <a:r>
              <a:rPr lang="en-US" altLang="zh-CN" sz="2800" b="1" dirty="0">
                <a:latin typeface="宋体" panose="02010600030101010101" pitchFamily="2" charset="-122"/>
              </a:rPr>
              <a:t>Helical weep</a:t>
            </a:r>
            <a:r>
              <a:rPr lang="zh-CN" altLang="en-US" sz="2800" b="1" dirty="0">
                <a:latin typeface="宋体" panose="02010600030101010101" pitchFamily="2" charset="-122"/>
              </a:rPr>
              <a:t>）：要有中心线，扫描轮廓线必须是开放的，而且不能垂直于中心线。</a:t>
            </a:r>
            <a:endParaRPr lang="en-US" altLang="zh-CN" sz="2800" b="1" dirty="0">
              <a:latin typeface="宋体" panose="02010600030101010101" pitchFamily="2" charset="-122"/>
            </a:endParaRPr>
          </a:p>
          <a:p>
            <a:pPr eaLnBrk="1" hangingPunct="1">
              <a:buNone/>
            </a:pPr>
            <a:r>
              <a:rPr lang="zh-CN" altLang="en-US" sz="2800" b="1" dirty="0"/>
              <a:t>         修饰螺纹：在已有圆柱面上完成。</a:t>
            </a:r>
            <a:r>
              <a:rPr lang="zh-CN" altLang="en-US" sz="2800" b="1" dirty="0">
                <a:latin typeface="宋体" panose="02010600030101010101" pitchFamily="2" charset="-122"/>
              </a:rPr>
              <a:t>选择有螺纹的曲面、端面、螺纹长度</a:t>
            </a:r>
            <a:r>
              <a:rPr lang="en-US" altLang="zh-CN" sz="2800" b="1" dirty="0">
                <a:latin typeface="宋体" panose="02010600030101010101" pitchFamily="2" charset="-122"/>
              </a:rPr>
              <a:t>,</a:t>
            </a:r>
            <a:r>
              <a:rPr lang="zh-CN" altLang="en-US" sz="2800" b="1" dirty="0">
                <a:latin typeface="宋体" panose="02010600030101010101" pitchFamily="2" charset="-122"/>
              </a:rPr>
              <a:t>大</a:t>
            </a:r>
            <a:r>
              <a:rPr lang="en-US" altLang="zh-CN" sz="2800" b="1" dirty="0">
                <a:latin typeface="宋体" panose="02010600030101010101" pitchFamily="2" charset="-122"/>
              </a:rPr>
              <a:t>/</a:t>
            </a:r>
            <a:r>
              <a:rPr lang="zh-CN" altLang="en-US" sz="2800" b="1" dirty="0">
                <a:latin typeface="宋体" panose="02010600030101010101" pitchFamily="2" charset="-122"/>
              </a:rPr>
              <a:t>小径系统根据内、外螺纹自动给出相应的大径及小径</a:t>
            </a:r>
            <a:r>
              <a:rPr lang="zh-CN" altLang="en-US" sz="2800" b="1" dirty="0" smtClean="0">
                <a:latin typeface="宋体" panose="02010600030101010101" pitchFamily="2" charset="-122"/>
              </a:rPr>
              <a:t>。</a:t>
            </a:r>
            <a:endParaRPr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7"/>
          <p:cNvGrpSpPr>
            <a:grpSpLocks/>
          </p:cNvGrpSpPr>
          <p:nvPr/>
        </p:nvGrpSpPr>
        <p:grpSpPr bwMode="auto">
          <a:xfrm>
            <a:off x="142875" y="0"/>
            <a:ext cx="9001125" cy="1071563"/>
            <a:chOff x="-75438" y="0"/>
            <a:chExt cx="9505158" cy="3573460"/>
          </a:xfrm>
        </p:grpSpPr>
        <p:sp>
          <p:nvSpPr>
            <p:cNvPr id="10242" name="Text Box 18"/>
            <p:cNvSpPr txBox="1">
              <a:spLocks noChangeArrowheads="1"/>
            </p:cNvSpPr>
            <p:nvPr/>
          </p:nvSpPr>
          <p:spPr bwMode="auto">
            <a:xfrm>
              <a:off x="0" y="0"/>
              <a:ext cx="9144000" cy="23607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p:txBody>
        </p:sp>
        <p:cxnSp>
          <p:nvCxnSpPr>
            <p:cNvPr id="10243" name="直接连接符 7"/>
            <p:cNvCxnSpPr>
              <a:cxnSpLocks noChangeShapeType="1"/>
            </p:cNvCxnSpPr>
            <p:nvPr/>
          </p:nvCxnSpPr>
          <p:spPr bwMode="auto">
            <a:xfrm flipV="1">
              <a:off x="-75438" y="3571876"/>
              <a:ext cx="9505158" cy="158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1024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14438"/>
            <a:ext cx="85820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0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3" descr="C:\Users\A\Desktop\14.p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3388"/>
            <a:ext cx="94424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6" name="组合 14"/>
          <p:cNvGrpSpPr>
            <a:grpSpLocks/>
          </p:cNvGrpSpPr>
          <p:nvPr/>
        </p:nvGrpSpPr>
        <p:grpSpPr bwMode="auto">
          <a:xfrm>
            <a:off x="0" y="0"/>
            <a:ext cx="9144000" cy="1631950"/>
            <a:chOff x="0" y="0"/>
            <a:chExt cx="9144000" cy="1631950"/>
          </a:xfrm>
        </p:grpSpPr>
        <p:sp>
          <p:nvSpPr>
            <p:cNvPr id="11267"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1268"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4" name="Oval 6"/>
          <p:cNvSpPr>
            <a:spLocks noChangeArrowheads="1"/>
          </p:cNvSpPr>
          <p:nvPr/>
        </p:nvSpPr>
        <p:spPr bwMode="auto">
          <a:xfrm>
            <a:off x="1500188" y="2000250"/>
            <a:ext cx="1000125" cy="78581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6"/>
          <p:cNvSpPr>
            <a:spLocks noChangeArrowheads="1"/>
          </p:cNvSpPr>
          <p:nvPr/>
        </p:nvSpPr>
        <p:spPr bwMode="auto">
          <a:xfrm>
            <a:off x="500063" y="1785938"/>
            <a:ext cx="428625" cy="35718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16738" name="Picture 2" descr="C:\Users\A\Desktop\15.png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3662363"/>
            <a:ext cx="25241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6"/>
          <p:cNvSpPr>
            <a:spLocks noChangeArrowheads="1"/>
          </p:cNvSpPr>
          <p:nvPr/>
        </p:nvSpPr>
        <p:spPr bwMode="auto">
          <a:xfrm>
            <a:off x="3000375" y="3500438"/>
            <a:ext cx="1285875" cy="192881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32337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6738"/>
                                        </p:tgtEl>
                                        <p:attrNameLst>
                                          <p:attrName>style.visibility</p:attrName>
                                        </p:attrNameLst>
                                      </p:cBhvr>
                                      <p:to>
                                        <p:strVal val="visible"/>
                                      </p:to>
                                    </p:set>
                                    <p:animEffect transition="in" filter="blinds(horizontal)">
                                      <p:cBhvr>
                                        <p:cTn id="17" dur="500"/>
                                        <p:tgtEl>
                                          <p:spTgt spid="1167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8"/>
          <p:cNvGrpSpPr>
            <a:grpSpLocks/>
          </p:cNvGrpSpPr>
          <p:nvPr/>
        </p:nvGrpSpPr>
        <p:grpSpPr bwMode="auto">
          <a:xfrm>
            <a:off x="0" y="0"/>
            <a:ext cx="9144000" cy="1631950"/>
            <a:chOff x="0" y="0"/>
            <a:chExt cx="9144000" cy="1631950"/>
          </a:xfrm>
        </p:grpSpPr>
        <p:sp>
          <p:nvSpPr>
            <p:cNvPr id="12290"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中的装配</a:t>
              </a:r>
              <a:endParaRPr lang="en-US" altLang="zh-CN" sz="4000"/>
            </a:p>
            <a:p>
              <a:pPr eaLnBrk="1" hangingPunct="1">
                <a:spcBef>
                  <a:spcPct val="50000"/>
                </a:spcBef>
              </a:pPr>
              <a:endParaRPr lang="en-US" altLang="zh-CN" sz="4000"/>
            </a:p>
          </p:txBody>
        </p:sp>
        <p:cxnSp>
          <p:nvCxnSpPr>
            <p:cNvPr id="12291"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1229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59" y="1412776"/>
            <a:ext cx="8815388"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Oval 6"/>
          <p:cNvSpPr>
            <a:spLocks noChangeArrowheads="1"/>
          </p:cNvSpPr>
          <p:nvPr/>
        </p:nvSpPr>
        <p:spPr bwMode="auto">
          <a:xfrm>
            <a:off x="2643188" y="2428875"/>
            <a:ext cx="1874837" cy="309721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575" name="AutoShape 7"/>
          <p:cNvSpPr>
            <a:spLocks noChangeArrowheads="1"/>
          </p:cNvSpPr>
          <p:nvPr/>
        </p:nvSpPr>
        <p:spPr bwMode="auto">
          <a:xfrm>
            <a:off x="-11113" y="4941888"/>
            <a:ext cx="3581401" cy="1727200"/>
          </a:xfrm>
          <a:prstGeom prst="wedgeEllipseCallout">
            <a:avLst>
              <a:gd name="adj1" fmla="val 30912"/>
              <a:gd name="adj2" fmla="val -6728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选择装配中的约束方式</a:t>
            </a:r>
          </a:p>
        </p:txBody>
      </p:sp>
      <p:sp>
        <p:nvSpPr>
          <p:cNvPr id="8" name="Oval 6"/>
          <p:cNvSpPr>
            <a:spLocks noChangeArrowheads="1"/>
          </p:cNvSpPr>
          <p:nvPr/>
        </p:nvSpPr>
        <p:spPr bwMode="auto">
          <a:xfrm>
            <a:off x="2835807" y="1858963"/>
            <a:ext cx="774700" cy="34590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648178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9575"/>
                                        </p:tgtEl>
                                        <p:attrNameLst>
                                          <p:attrName>style.visibility</p:attrName>
                                        </p:attrNameLst>
                                      </p:cBhvr>
                                      <p:to>
                                        <p:strVal val="visible"/>
                                      </p:to>
                                    </p:set>
                                    <p:animEffect transition="in" filter="box(in)">
                                      <p:cBhvr>
                                        <p:cTn id="7" dur="500"/>
                                        <p:tgtEl>
                                          <p:spTgt spid="109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3" name="组合 14"/>
          <p:cNvGrpSpPr>
            <a:grpSpLocks/>
          </p:cNvGrpSpPr>
          <p:nvPr/>
        </p:nvGrpSpPr>
        <p:grpSpPr bwMode="auto">
          <a:xfrm>
            <a:off x="0" y="0"/>
            <a:ext cx="9144000" cy="1631950"/>
            <a:chOff x="0" y="0"/>
            <a:chExt cx="9144000" cy="1631950"/>
          </a:xfrm>
        </p:grpSpPr>
        <p:sp>
          <p:nvSpPr>
            <p:cNvPr id="13314"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3315"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133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714750"/>
            <a:ext cx="46577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3214688"/>
            <a:ext cx="40957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12"/>
          <p:cNvSpPr txBox="1">
            <a:spLocks noChangeArrowheads="1"/>
          </p:cNvSpPr>
          <p:nvPr/>
        </p:nvSpPr>
        <p:spPr bwMode="auto">
          <a:xfrm>
            <a:off x="285750" y="1071563"/>
            <a:ext cx="871537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距离（常用约束）</a:t>
            </a:r>
            <a:endParaRPr lang="en-US" altLang="zh-CN" sz="3600"/>
          </a:p>
          <a:p>
            <a:pPr algn="ctr" eaLnBrk="1" hangingPunct="1"/>
            <a:endParaRPr lang="en-US" altLang="zh-CN" sz="3600"/>
          </a:p>
          <a:p>
            <a:pPr eaLnBrk="1" hangingPunct="1"/>
            <a:r>
              <a:rPr lang="zh-CN" altLang="en-US" sz="3200"/>
              <a:t>      约束两个装配元件的点、线、面之间的距离，距离为</a:t>
            </a:r>
            <a:r>
              <a:rPr lang="en-US" altLang="zh-CN" sz="3200"/>
              <a:t>0</a:t>
            </a:r>
            <a:r>
              <a:rPr lang="zh-CN" altLang="en-US" sz="3200"/>
              <a:t>时相当于将对象重合、共线或共面</a:t>
            </a:r>
          </a:p>
        </p:txBody>
      </p:sp>
      <p:sp>
        <p:nvSpPr>
          <p:cNvPr id="13319" name="TextBox 14"/>
          <p:cNvSpPr txBox="1">
            <a:spLocks noChangeArrowheads="1"/>
          </p:cNvSpPr>
          <p:nvPr/>
        </p:nvSpPr>
        <p:spPr bwMode="auto">
          <a:xfrm>
            <a:off x="1143000" y="6000750"/>
            <a:ext cx="7000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同向距离             异向距离</a:t>
            </a:r>
          </a:p>
        </p:txBody>
      </p:sp>
    </p:spTree>
    <p:extLst>
      <p:ext uri="{BB962C8B-B14F-4D97-AF65-F5344CB8AC3E}">
        <p14:creationId xmlns:p14="http://schemas.microsoft.com/office/powerpoint/2010/main" val="4260696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组合 14"/>
          <p:cNvGrpSpPr>
            <a:grpSpLocks/>
          </p:cNvGrpSpPr>
          <p:nvPr/>
        </p:nvGrpSpPr>
        <p:grpSpPr bwMode="auto">
          <a:xfrm>
            <a:off x="0" y="0"/>
            <a:ext cx="9144000" cy="1631950"/>
            <a:chOff x="0" y="0"/>
            <a:chExt cx="9144000" cy="1631950"/>
          </a:xfrm>
        </p:grpSpPr>
        <p:sp>
          <p:nvSpPr>
            <p:cNvPr id="14338"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4339"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4340" name="TextBox 12"/>
          <p:cNvSpPr txBox="1">
            <a:spLocks noChangeArrowheads="1"/>
          </p:cNvSpPr>
          <p:nvPr/>
        </p:nvSpPr>
        <p:spPr bwMode="auto">
          <a:xfrm>
            <a:off x="285750" y="1071563"/>
            <a:ext cx="8715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距离</a:t>
            </a:r>
            <a:endParaRPr lang="en-US" altLang="zh-CN" sz="3600"/>
          </a:p>
        </p:txBody>
      </p:sp>
      <p:pic>
        <p:nvPicPr>
          <p:cNvPr id="14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857375"/>
            <a:ext cx="8296275"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7"/>
          <p:cNvSpPr>
            <a:spLocks noChangeArrowheads="1"/>
          </p:cNvSpPr>
          <p:nvPr/>
        </p:nvSpPr>
        <p:spPr bwMode="auto">
          <a:xfrm>
            <a:off x="142875" y="4429125"/>
            <a:ext cx="3276600" cy="1500188"/>
          </a:xfrm>
          <a:prstGeom prst="wedgeEllipseCallout">
            <a:avLst>
              <a:gd name="adj1" fmla="val 76389"/>
              <a:gd name="adj2" fmla="val -18655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负值可改变距离的方向</a:t>
            </a:r>
          </a:p>
        </p:txBody>
      </p:sp>
      <p:sp>
        <p:nvSpPr>
          <p:cNvPr id="14" name="AutoShape 7"/>
          <p:cNvSpPr>
            <a:spLocks noChangeArrowheads="1"/>
          </p:cNvSpPr>
          <p:nvPr/>
        </p:nvSpPr>
        <p:spPr bwMode="auto">
          <a:xfrm>
            <a:off x="6500813" y="1143000"/>
            <a:ext cx="2643187" cy="1785938"/>
          </a:xfrm>
          <a:prstGeom prst="wedgeEllipseCallout">
            <a:avLst>
              <a:gd name="adj1" fmla="val -82639"/>
              <a:gd name="adj2" fmla="val 1674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改变两对象同向或异向</a:t>
            </a:r>
          </a:p>
        </p:txBody>
      </p:sp>
      <p:cxnSp>
        <p:nvCxnSpPr>
          <p:cNvPr id="17" name="直接箭头连接符 16"/>
          <p:cNvCxnSpPr/>
          <p:nvPr/>
        </p:nvCxnSpPr>
        <p:spPr>
          <a:xfrm rot="5400000" flipH="1" flipV="1">
            <a:off x="3857625" y="2571751"/>
            <a:ext cx="1785937" cy="1643062"/>
          </a:xfrm>
          <a:prstGeom prst="straightConnector1">
            <a:avLst/>
          </a:prstGeom>
          <a:ln w="635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6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组合 14"/>
          <p:cNvGrpSpPr>
            <a:grpSpLocks/>
          </p:cNvGrpSpPr>
          <p:nvPr/>
        </p:nvGrpSpPr>
        <p:grpSpPr bwMode="auto">
          <a:xfrm>
            <a:off x="0" y="0"/>
            <a:ext cx="9144000" cy="1631950"/>
            <a:chOff x="0" y="0"/>
            <a:chExt cx="9144000" cy="1631950"/>
          </a:xfrm>
        </p:grpSpPr>
        <p:sp>
          <p:nvSpPr>
            <p:cNvPr id="15362"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5363"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5364" name="TextBox 12"/>
          <p:cNvSpPr txBox="1">
            <a:spLocks noChangeArrowheads="1"/>
          </p:cNvSpPr>
          <p:nvPr/>
        </p:nvSpPr>
        <p:spPr bwMode="auto">
          <a:xfrm>
            <a:off x="214313" y="1785938"/>
            <a:ext cx="87153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角度偏移</a:t>
            </a:r>
            <a:endParaRPr lang="en-US" altLang="zh-CN" sz="3600"/>
          </a:p>
          <a:p>
            <a:pPr algn="ctr" eaLnBrk="1" hangingPunct="1"/>
            <a:endParaRPr lang="en-US" altLang="zh-CN" sz="3600"/>
          </a:p>
          <a:p>
            <a:pPr eaLnBrk="1" hangingPunct="1"/>
            <a:r>
              <a:rPr lang="zh-CN" altLang="en-US" sz="3200"/>
              <a:t>      约束两个装配元件中平面间的角度，也可约束线与线、线与面之间的角度。该约束需要配合约束使用，才能准确定位。（不常用）</a:t>
            </a:r>
          </a:p>
        </p:txBody>
      </p:sp>
    </p:spTree>
    <p:extLst>
      <p:ext uri="{BB962C8B-B14F-4D97-AF65-F5344CB8AC3E}">
        <p14:creationId xmlns:p14="http://schemas.microsoft.com/office/powerpoint/2010/main" val="3283332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组合 14"/>
          <p:cNvGrpSpPr>
            <a:grpSpLocks/>
          </p:cNvGrpSpPr>
          <p:nvPr/>
        </p:nvGrpSpPr>
        <p:grpSpPr bwMode="auto">
          <a:xfrm>
            <a:off x="0" y="0"/>
            <a:ext cx="9144000" cy="1631950"/>
            <a:chOff x="0" y="0"/>
            <a:chExt cx="9144000" cy="1631950"/>
          </a:xfrm>
        </p:grpSpPr>
        <p:sp>
          <p:nvSpPr>
            <p:cNvPr id="16386"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6387"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6388" name="TextBox 12"/>
          <p:cNvSpPr txBox="1">
            <a:spLocks noChangeArrowheads="1"/>
          </p:cNvSpPr>
          <p:nvPr/>
        </p:nvSpPr>
        <p:spPr bwMode="auto">
          <a:xfrm>
            <a:off x="214313" y="1285875"/>
            <a:ext cx="87153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平行（常用约束）</a:t>
            </a:r>
            <a:endParaRPr lang="en-US" altLang="zh-CN" sz="3600"/>
          </a:p>
          <a:p>
            <a:pPr algn="ctr" eaLnBrk="1" hangingPunct="1"/>
            <a:endParaRPr lang="en-US" altLang="zh-CN" sz="3600"/>
          </a:p>
          <a:p>
            <a:pPr eaLnBrk="1" hangingPunct="1"/>
            <a:r>
              <a:rPr lang="zh-CN" altLang="en-US" sz="3200"/>
              <a:t>      约束两个装配元件中的平面平行，或线与线、线与面平行。此时只确定一个方向，面没有具体距离的限制，类似于定向。</a:t>
            </a:r>
          </a:p>
        </p:txBody>
      </p:sp>
      <p:pic>
        <p:nvPicPr>
          <p:cNvPr id="163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3714750"/>
            <a:ext cx="2700337"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3577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组合 14"/>
          <p:cNvGrpSpPr>
            <a:grpSpLocks/>
          </p:cNvGrpSpPr>
          <p:nvPr/>
        </p:nvGrpSpPr>
        <p:grpSpPr bwMode="auto">
          <a:xfrm>
            <a:off x="0" y="0"/>
            <a:ext cx="9144000" cy="1631950"/>
            <a:chOff x="0" y="0"/>
            <a:chExt cx="9144000" cy="1631950"/>
          </a:xfrm>
        </p:grpSpPr>
        <p:sp>
          <p:nvSpPr>
            <p:cNvPr id="17410"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7411"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7412" name="TextBox 12"/>
          <p:cNvSpPr txBox="1">
            <a:spLocks noChangeArrowheads="1"/>
          </p:cNvSpPr>
          <p:nvPr/>
        </p:nvSpPr>
        <p:spPr bwMode="auto">
          <a:xfrm>
            <a:off x="285750" y="1071563"/>
            <a:ext cx="8715375"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重合（常用约束）</a:t>
            </a:r>
            <a:endParaRPr lang="en-US" altLang="zh-CN" sz="3600"/>
          </a:p>
          <a:p>
            <a:pPr algn="ctr" eaLnBrk="1" hangingPunct="1"/>
            <a:endParaRPr lang="en-US" altLang="zh-CN" sz="3600"/>
          </a:p>
          <a:p>
            <a:pPr eaLnBrk="1" hangingPunct="1"/>
            <a:r>
              <a:rPr lang="zh-CN" altLang="en-US" sz="3200"/>
              <a:t>      约束两个装配元件的面与面、线与线、线与点、面与点、线与面、坐标以及点与点间的重合。其中，最常用的是面与面的重合以及线与线的重合，如把</a:t>
            </a:r>
            <a:r>
              <a:rPr lang="zh-CN" altLang="en-US" sz="3200">
                <a:solidFill>
                  <a:srgbClr val="FF0000"/>
                </a:solidFill>
              </a:rPr>
              <a:t>轴插入孔里时，用两轴线的重合即可</a:t>
            </a:r>
            <a:r>
              <a:rPr lang="zh-CN" altLang="en-US" sz="3200"/>
              <a:t>。</a:t>
            </a:r>
          </a:p>
        </p:txBody>
      </p:sp>
    </p:spTree>
    <p:extLst>
      <p:ext uri="{BB962C8B-B14F-4D97-AF65-F5344CB8AC3E}">
        <p14:creationId xmlns:p14="http://schemas.microsoft.com/office/powerpoint/2010/main" val="1810747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合 14"/>
          <p:cNvGrpSpPr>
            <a:grpSpLocks/>
          </p:cNvGrpSpPr>
          <p:nvPr/>
        </p:nvGrpSpPr>
        <p:grpSpPr bwMode="auto">
          <a:xfrm>
            <a:off x="0" y="0"/>
            <a:ext cx="9144000" cy="1631950"/>
            <a:chOff x="0" y="0"/>
            <a:chExt cx="9144000" cy="1631950"/>
          </a:xfrm>
        </p:grpSpPr>
        <p:sp>
          <p:nvSpPr>
            <p:cNvPr id="18434"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8435"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8436" name="TextBox 12"/>
          <p:cNvSpPr txBox="1">
            <a:spLocks noChangeArrowheads="1"/>
          </p:cNvSpPr>
          <p:nvPr/>
        </p:nvSpPr>
        <p:spPr bwMode="auto">
          <a:xfrm>
            <a:off x="285750" y="1071563"/>
            <a:ext cx="871537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约束条件</a:t>
            </a:r>
            <a:r>
              <a:rPr lang="en-US" altLang="zh-CN" sz="3600"/>
              <a:t>____</a:t>
            </a:r>
            <a:r>
              <a:rPr lang="zh-CN" altLang="en-US" sz="3600"/>
              <a:t>重合（常用约束）</a:t>
            </a:r>
            <a:endParaRPr lang="en-US" altLang="zh-CN" sz="3600"/>
          </a:p>
          <a:p>
            <a:pPr algn="ctr" eaLnBrk="1" hangingPunct="1"/>
            <a:endParaRPr lang="en-US" altLang="zh-CN" sz="3600"/>
          </a:p>
          <a:p>
            <a:pPr eaLnBrk="1" hangingPunct="1"/>
            <a:r>
              <a:rPr lang="zh-CN" altLang="en-US" sz="3200"/>
              <a:t>        面与面的重合（同向、异向重合的控制方法同“距离”。</a:t>
            </a:r>
          </a:p>
        </p:txBody>
      </p:sp>
      <p:sp>
        <p:nvSpPr>
          <p:cNvPr id="18437" name="TextBox 14"/>
          <p:cNvSpPr txBox="1">
            <a:spLocks noChangeArrowheads="1"/>
          </p:cNvSpPr>
          <p:nvPr/>
        </p:nvSpPr>
        <p:spPr bwMode="auto">
          <a:xfrm>
            <a:off x="1214438" y="5786438"/>
            <a:ext cx="7000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同向重合             异向重合</a:t>
            </a:r>
          </a:p>
        </p:txBody>
      </p:sp>
      <p:pic>
        <p:nvPicPr>
          <p:cNvPr id="184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3429000"/>
            <a:ext cx="39814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3214688"/>
            <a:ext cx="35814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674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组合 14"/>
          <p:cNvGrpSpPr>
            <a:grpSpLocks/>
          </p:cNvGrpSpPr>
          <p:nvPr/>
        </p:nvGrpSpPr>
        <p:grpSpPr bwMode="auto">
          <a:xfrm>
            <a:off x="0" y="0"/>
            <a:ext cx="9144000" cy="1631950"/>
            <a:chOff x="0" y="0"/>
            <a:chExt cx="9144000" cy="1631950"/>
          </a:xfrm>
        </p:grpSpPr>
        <p:sp>
          <p:nvSpPr>
            <p:cNvPr id="19458"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19459"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9460" name="TextBox 12"/>
          <p:cNvSpPr txBox="1">
            <a:spLocks noChangeArrowheads="1"/>
          </p:cNvSpPr>
          <p:nvPr/>
        </p:nvSpPr>
        <p:spPr bwMode="auto">
          <a:xfrm>
            <a:off x="285750" y="1071563"/>
            <a:ext cx="8643938"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其它约束条件</a:t>
            </a:r>
            <a:endParaRPr lang="en-US" altLang="zh-CN" sz="3600"/>
          </a:p>
          <a:p>
            <a:pPr algn="ctr" eaLnBrk="1" hangingPunct="1"/>
            <a:endParaRPr lang="en-US" altLang="zh-CN" sz="3600"/>
          </a:p>
          <a:p>
            <a:pPr eaLnBrk="1" hangingPunct="1"/>
            <a:r>
              <a:rPr lang="zh-CN" altLang="en-US" sz="2800"/>
              <a:t>       “法向”约束：定义两元件中的直线或平面相互垂直。</a:t>
            </a:r>
            <a:endParaRPr lang="en-US" altLang="zh-CN" sz="2800"/>
          </a:p>
          <a:p>
            <a:pPr eaLnBrk="1" hangingPunct="1"/>
            <a:r>
              <a:rPr lang="zh-CN" altLang="en-US" sz="2800"/>
              <a:t>       “共面”约束：使两元件中的两条直线或轴在同一个面内。</a:t>
            </a:r>
            <a:endParaRPr lang="en-US" altLang="zh-CN" sz="2800"/>
          </a:p>
          <a:p>
            <a:pPr eaLnBrk="1" hangingPunct="1"/>
            <a:r>
              <a:rPr lang="zh-CN" altLang="en-US" sz="2800"/>
              <a:t>       “居中”约束：控制两元件的坐标原点重合，但坐标轴不重合。</a:t>
            </a:r>
            <a:endParaRPr lang="en-US" altLang="zh-CN" sz="2800"/>
          </a:p>
          <a:p>
            <a:pPr eaLnBrk="1" hangingPunct="1"/>
            <a:r>
              <a:rPr lang="zh-CN" altLang="en-US" sz="2800"/>
              <a:t>       “相切”约束：控制两曲面相切。</a:t>
            </a:r>
            <a:endParaRPr lang="en-US" altLang="zh-CN" sz="2800"/>
          </a:p>
          <a:p>
            <a:pPr eaLnBrk="1" hangingPunct="1"/>
            <a:r>
              <a:rPr lang="zh-CN" altLang="en-US" sz="2800"/>
              <a:t>       “固定”约束：可以把元件固定在当前位置。</a:t>
            </a:r>
            <a:endParaRPr lang="en-US" altLang="zh-CN" sz="2800"/>
          </a:p>
          <a:p>
            <a:pPr eaLnBrk="1" hangingPunct="1"/>
            <a:r>
              <a:rPr lang="zh-CN" altLang="en-US" sz="2800"/>
              <a:t>       “默认”约束：使元件的默认坐标系与装配环境的默认坐标系重合。第一个元件一般用此方式。</a:t>
            </a:r>
            <a:endParaRPr lang="en-US" altLang="zh-CN" sz="2800"/>
          </a:p>
        </p:txBody>
      </p:sp>
      <p:sp>
        <p:nvSpPr>
          <p:cNvPr id="19461" name="Oval 6"/>
          <p:cNvSpPr>
            <a:spLocks noChangeArrowheads="1"/>
          </p:cNvSpPr>
          <p:nvPr/>
        </p:nvSpPr>
        <p:spPr bwMode="auto">
          <a:xfrm>
            <a:off x="857250" y="4786313"/>
            <a:ext cx="7286625" cy="4286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2" name="Oval 6"/>
          <p:cNvSpPr>
            <a:spLocks noChangeArrowheads="1"/>
          </p:cNvSpPr>
          <p:nvPr/>
        </p:nvSpPr>
        <p:spPr bwMode="auto">
          <a:xfrm>
            <a:off x="214313" y="5643563"/>
            <a:ext cx="8786812" cy="92868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34882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idx="1"/>
          </p:nvPr>
        </p:nvSpPr>
        <p:spPr>
          <a:xfrm>
            <a:off x="179388" y="0"/>
            <a:ext cx="8964612" cy="6380163"/>
          </a:xfrm>
        </p:spPr>
        <p:txBody>
          <a:bodyPr vert="horz" wrap="square" lIns="91440" tIns="45720" rIns="91440" bIns="45720" anchor="t"/>
          <a:lstStyle/>
          <a:p>
            <a:pPr eaLnBrk="1" hangingPunct="1">
              <a:buNone/>
            </a:pPr>
            <a:endParaRPr lang="en-US" altLang="zh-CN" sz="2800" b="1" dirty="0">
              <a:latin typeface="宋体" panose="02010600030101010101" pitchFamily="2" charset="-122"/>
            </a:endParaRPr>
          </a:p>
          <a:p>
            <a:pPr eaLnBrk="1" hangingPunct="1">
              <a:buNone/>
            </a:pPr>
            <a:r>
              <a:rPr lang="zh-CN" altLang="en-US" sz="2800" dirty="0"/>
              <a:t>可变剖面、扫描混合、扫描</a:t>
            </a:r>
            <a:r>
              <a:rPr lang="zh-CN" altLang="en-US" sz="2800" dirty="0" smtClean="0"/>
              <a:t>混合属于高级命令</a:t>
            </a:r>
            <a:endParaRPr lang="zh-CN" altLang="en-US" sz="3600" b="1" dirty="0">
              <a:latin typeface="宋体" panose="02010600030101010101" pitchFamily="2" charset="-122"/>
            </a:endParaRPr>
          </a:p>
          <a:p>
            <a:pPr eaLnBrk="1" hangingPunct="1">
              <a:spcBef>
                <a:spcPct val="50000"/>
              </a:spcBef>
            </a:pPr>
            <a:r>
              <a:rPr lang="zh-CN" altLang="en-US" sz="3600" dirty="0"/>
              <a:t>简单扫描：一条轨迹</a:t>
            </a:r>
            <a:r>
              <a:rPr lang="en-US" altLang="zh-CN" sz="3600" dirty="0"/>
              <a:t>+</a:t>
            </a:r>
            <a:r>
              <a:rPr lang="zh-CN" altLang="en-US" sz="3600" dirty="0"/>
              <a:t>一个截面</a:t>
            </a:r>
            <a:endParaRPr lang="en-US" altLang="zh-CN" sz="3600" dirty="0"/>
          </a:p>
          <a:p>
            <a:pPr eaLnBrk="1" hangingPunct="1">
              <a:spcBef>
                <a:spcPct val="50000"/>
              </a:spcBef>
            </a:pPr>
            <a:r>
              <a:rPr lang="en-US" altLang="zh-CN" sz="3600" dirty="0"/>
              <a:t> </a:t>
            </a:r>
            <a:r>
              <a:rPr lang="zh-CN" altLang="en-US" sz="3600" dirty="0"/>
              <a:t>变截面扫描：多条轨迹</a:t>
            </a:r>
            <a:r>
              <a:rPr lang="en-US" altLang="zh-CN" sz="3600" dirty="0"/>
              <a:t>+</a:t>
            </a:r>
            <a:r>
              <a:rPr lang="zh-CN" altLang="en-US" sz="3600" dirty="0"/>
              <a:t>一个截面</a:t>
            </a:r>
            <a:endParaRPr lang="en-US" altLang="zh-CN" sz="3600" dirty="0"/>
          </a:p>
          <a:p>
            <a:pPr eaLnBrk="1" hangingPunct="1">
              <a:spcBef>
                <a:spcPct val="50000"/>
              </a:spcBef>
            </a:pPr>
            <a:r>
              <a:rPr lang="zh-CN" altLang="en-US" sz="3600" dirty="0"/>
              <a:t>扫描混合：一条轨迹</a:t>
            </a:r>
            <a:r>
              <a:rPr lang="en-US" altLang="zh-CN" sz="3600" dirty="0"/>
              <a:t>+</a:t>
            </a:r>
            <a:r>
              <a:rPr lang="zh-CN" altLang="en-US" sz="3600" dirty="0"/>
              <a:t>多个不同的</a:t>
            </a:r>
            <a:r>
              <a:rPr lang="zh-CN" altLang="en-US" sz="3600" dirty="0" smtClean="0"/>
              <a:t>截面</a:t>
            </a:r>
            <a:endParaRPr lang="en-US" altLang="zh-CN" sz="3600" dirty="0" smtClean="0"/>
          </a:p>
          <a:p>
            <a:pPr eaLnBrk="1" hangingPunct="1">
              <a:spcBef>
                <a:spcPct val="50000"/>
              </a:spcBef>
            </a:pPr>
            <a:endParaRPr lang="en-US" altLang="zh-CN" sz="3600" dirty="0"/>
          </a:p>
          <a:p>
            <a:pPr eaLnBrk="1" hangingPunct="1">
              <a:buNone/>
            </a:pPr>
            <a:r>
              <a:rPr lang="zh-CN" altLang="en-US" sz="3600" b="1" dirty="0" smtClean="0"/>
              <a:t>复制</a:t>
            </a:r>
            <a:r>
              <a:rPr lang="zh-CN" altLang="en-US" sz="3600" b="1" dirty="0"/>
              <a:t>：主要掌握移动与旋转</a:t>
            </a:r>
            <a:endParaRPr lang="en-US" altLang="zh-CN" sz="3600" b="1" dirty="0"/>
          </a:p>
          <a:p>
            <a:pPr eaLnBrk="1" hangingPunct="1">
              <a:buNone/>
            </a:pPr>
            <a:r>
              <a:rPr lang="zh-CN" altLang="en-US" sz="3600" b="1" dirty="0" smtClean="0"/>
              <a:t>阵列</a:t>
            </a:r>
            <a:r>
              <a:rPr lang="zh-CN" altLang="en-US" sz="3600" b="1" dirty="0"/>
              <a:t>：主要掌握尺寸、方向以及轴阵列</a:t>
            </a:r>
          </a:p>
          <a:p>
            <a:pPr eaLnBrk="1" hangingPunct="1"/>
            <a:endParaRPr lang="zh-CN" altLang="en-US" sz="3600" dirty="0"/>
          </a:p>
        </p:txBody>
      </p:sp>
    </p:spTree>
    <p:extLst>
      <p:ext uri="{BB962C8B-B14F-4D97-AF65-F5344CB8AC3E}">
        <p14:creationId xmlns:p14="http://schemas.microsoft.com/office/powerpoint/2010/main" val="1396906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500188"/>
            <a:ext cx="8920163"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2" name="组合 14"/>
          <p:cNvGrpSpPr>
            <a:grpSpLocks/>
          </p:cNvGrpSpPr>
          <p:nvPr/>
        </p:nvGrpSpPr>
        <p:grpSpPr bwMode="auto">
          <a:xfrm>
            <a:off x="0" y="0"/>
            <a:ext cx="9144000" cy="1631950"/>
            <a:chOff x="0" y="0"/>
            <a:chExt cx="9144000" cy="1631950"/>
          </a:xfrm>
        </p:grpSpPr>
        <p:sp>
          <p:nvSpPr>
            <p:cNvPr id="20483"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r>
                <a:rPr lang="en-US" altLang="zh-CN" sz="4000"/>
                <a:t>____</a:t>
              </a:r>
              <a:r>
                <a:rPr lang="zh-CN" altLang="en-US" sz="4000"/>
                <a:t>创建过程</a:t>
              </a:r>
              <a:endParaRPr lang="en-US" altLang="zh-CN" sz="4000"/>
            </a:p>
            <a:p>
              <a:pPr eaLnBrk="1" hangingPunct="1">
                <a:spcBef>
                  <a:spcPct val="50000"/>
                </a:spcBef>
              </a:pPr>
              <a:endParaRPr lang="en-US" altLang="zh-CN" sz="4000"/>
            </a:p>
          </p:txBody>
        </p:sp>
        <p:cxnSp>
          <p:nvCxnSpPr>
            <p:cNvPr id="20484"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72709" name="AutoShape 5"/>
          <p:cNvSpPr>
            <a:spLocks noChangeArrowheads="1"/>
          </p:cNvSpPr>
          <p:nvPr/>
        </p:nvSpPr>
        <p:spPr bwMode="auto">
          <a:xfrm>
            <a:off x="4714875" y="785813"/>
            <a:ext cx="3240088" cy="1439862"/>
          </a:xfrm>
          <a:prstGeom prst="wedgeEllipseCallout">
            <a:avLst>
              <a:gd name="adj1" fmla="val -96037"/>
              <a:gd name="adj2" fmla="val 132949"/>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1</a:t>
            </a:r>
            <a:r>
              <a:rPr lang="zh-CN" altLang="en-US" sz="2400"/>
              <a:t>、选择约束（相当于</a:t>
            </a:r>
            <a:r>
              <a:rPr lang="zh-CN" altLang="en-US" sz="2400" b="1">
                <a:solidFill>
                  <a:srgbClr val="FF0000"/>
                </a:solidFill>
              </a:rPr>
              <a:t>定位</a:t>
            </a:r>
            <a:r>
              <a:rPr lang="zh-CN" altLang="en-US" sz="2400"/>
              <a:t>）方式</a:t>
            </a:r>
          </a:p>
        </p:txBody>
      </p:sp>
      <p:sp>
        <p:nvSpPr>
          <p:cNvPr id="72710" name="AutoShape 6"/>
          <p:cNvSpPr>
            <a:spLocks noChangeArrowheads="1"/>
          </p:cNvSpPr>
          <p:nvPr/>
        </p:nvSpPr>
        <p:spPr bwMode="auto">
          <a:xfrm>
            <a:off x="6286500" y="5429250"/>
            <a:ext cx="2665413" cy="1223963"/>
          </a:xfrm>
          <a:prstGeom prst="wedgeEllipseCallout">
            <a:avLst>
              <a:gd name="adj1" fmla="val -2028"/>
              <a:gd name="adj2" fmla="val -16802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2</a:t>
            </a:r>
            <a:r>
              <a:rPr lang="zh-CN" altLang="en-US" sz="2400"/>
              <a:t>、选择相应的定位元素</a:t>
            </a:r>
          </a:p>
        </p:txBody>
      </p:sp>
      <p:sp>
        <p:nvSpPr>
          <p:cNvPr id="72711" name="AutoShape 7"/>
          <p:cNvSpPr>
            <a:spLocks noChangeArrowheads="1"/>
          </p:cNvSpPr>
          <p:nvPr/>
        </p:nvSpPr>
        <p:spPr bwMode="auto">
          <a:xfrm>
            <a:off x="2000250" y="4000500"/>
            <a:ext cx="2374900" cy="1008063"/>
          </a:xfrm>
          <a:prstGeom prst="wedgeEllipseCallout">
            <a:avLst>
              <a:gd name="adj1" fmla="val 44181"/>
              <a:gd name="adj2" fmla="val -243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3</a:t>
            </a:r>
            <a:r>
              <a:rPr lang="zh-CN" altLang="en-US" sz="2400"/>
              <a:t>、给定距离</a:t>
            </a:r>
          </a:p>
        </p:txBody>
      </p:sp>
      <p:sp>
        <p:nvSpPr>
          <p:cNvPr id="72712" name="AutoShape 8"/>
          <p:cNvSpPr>
            <a:spLocks noChangeArrowheads="1"/>
          </p:cNvSpPr>
          <p:nvPr/>
        </p:nvSpPr>
        <p:spPr bwMode="auto">
          <a:xfrm>
            <a:off x="-142875" y="1357313"/>
            <a:ext cx="3527425" cy="1296987"/>
          </a:xfrm>
          <a:prstGeom prst="wedgeEllipseCallout">
            <a:avLst>
              <a:gd name="adj1" fmla="val -2926"/>
              <a:gd name="adj2" fmla="val 9186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2</a:t>
            </a:r>
            <a:r>
              <a:rPr lang="zh-CN" altLang="en-US" sz="2400"/>
              <a:t>、所选择定位元素会显示在此处</a:t>
            </a:r>
          </a:p>
        </p:txBody>
      </p:sp>
      <p:cxnSp>
        <p:nvCxnSpPr>
          <p:cNvPr id="15" name="直接箭头连接符 14"/>
          <p:cNvCxnSpPr/>
          <p:nvPr/>
        </p:nvCxnSpPr>
        <p:spPr>
          <a:xfrm flipV="1">
            <a:off x="4643438" y="3857625"/>
            <a:ext cx="2921000" cy="1301750"/>
          </a:xfrm>
          <a:prstGeom prst="straightConnector1">
            <a:avLst/>
          </a:prstGeom>
          <a:ln w="635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AutoShape 7"/>
          <p:cNvSpPr>
            <a:spLocks noChangeArrowheads="1"/>
          </p:cNvSpPr>
          <p:nvPr/>
        </p:nvSpPr>
        <p:spPr bwMode="auto">
          <a:xfrm>
            <a:off x="0" y="4857750"/>
            <a:ext cx="2374900" cy="1008063"/>
          </a:xfrm>
          <a:prstGeom prst="wedgeEllipseCallout">
            <a:avLst>
              <a:gd name="adj1" fmla="val 1398"/>
              <a:gd name="adj2" fmla="val -170875"/>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4</a:t>
            </a:r>
            <a:r>
              <a:rPr lang="zh-CN" altLang="en-US" sz="2400"/>
              <a:t>、增加新约束</a:t>
            </a:r>
          </a:p>
        </p:txBody>
      </p:sp>
      <p:cxnSp>
        <p:nvCxnSpPr>
          <p:cNvPr id="19" name="直接箭头连接符 18"/>
          <p:cNvCxnSpPr/>
          <p:nvPr/>
        </p:nvCxnSpPr>
        <p:spPr>
          <a:xfrm rot="5400000" flipH="1" flipV="1">
            <a:off x="2563813" y="2293938"/>
            <a:ext cx="1730375" cy="1285875"/>
          </a:xfrm>
          <a:prstGeom prst="straightConnector1">
            <a:avLst/>
          </a:prstGeom>
          <a:ln w="635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815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box(in)">
                                      <p:cBhvr>
                                        <p:cTn id="7" dur="500"/>
                                        <p:tgtEl>
                                          <p:spTgt spid="72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2710"/>
                                        </p:tgtEl>
                                        <p:attrNameLst>
                                          <p:attrName>style.visibility</p:attrName>
                                        </p:attrNameLst>
                                      </p:cBhvr>
                                      <p:to>
                                        <p:strVal val="visible"/>
                                      </p:to>
                                    </p:set>
                                    <p:animEffect transition="in" filter="box(in)">
                                      <p:cBhvr>
                                        <p:cTn id="12" dur="500"/>
                                        <p:tgtEl>
                                          <p:spTgt spid="72710"/>
                                        </p:tgtEl>
                                      </p:cBhvr>
                                    </p:animEffect>
                                  </p:childTnLst>
                                </p:cTn>
                              </p:par>
                            </p:childTnLst>
                          </p:cTn>
                        </p:par>
                        <p:par>
                          <p:cTn id="13" fill="hold" nodeType="afterGroup">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72712"/>
                                        </p:tgtEl>
                                        <p:attrNameLst>
                                          <p:attrName>style.visibility</p:attrName>
                                        </p:attrNameLst>
                                      </p:cBhvr>
                                      <p:to>
                                        <p:strVal val="visible"/>
                                      </p:to>
                                    </p:set>
                                    <p:animEffect transition="in" filter="box(in)">
                                      <p:cBhvr>
                                        <p:cTn id="16" dur="500"/>
                                        <p:tgtEl>
                                          <p:spTgt spid="72712"/>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2711"/>
                                        </p:tgtEl>
                                        <p:attrNameLst>
                                          <p:attrName>style.visibility</p:attrName>
                                        </p:attrNameLst>
                                      </p:cBhvr>
                                      <p:to>
                                        <p:strVal val="visible"/>
                                      </p:to>
                                    </p:set>
                                    <p:animEffect transition="in" filter="box(in)">
                                      <p:cBhvr>
                                        <p:cTn id="24" dur="500"/>
                                        <p:tgtEl>
                                          <p:spTgt spid="72711"/>
                                        </p:tgtEl>
                                      </p:cBhvr>
                                    </p:animEffect>
                                  </p:childTnLst>
                                </p:cTn>
                              </p:par>
                              <p:par>
                                <p:cTn id="25" presetID="3" presetClass="entr" presetSubtype="1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ox(in)">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P spid="72711" grpId="0" animBg="1"/>
      <p:bldP spid="72712"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70225"/>
            <a:ext cx="5357813"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6" name="组合 14"/>
          <p:cNvGrpSpPr>
            <a:grpSpLocks/>
          </p:cNvGrpSpPr>
          <p:nvPr/>
        </p:nvGrpSpPr>
        <p:grpSpPr bwMode="auto">
          <a:xfrm>
            <a:off x="0" y="0"/>
            <a:ext cx="9144000" cy="1631950"/>
            <a:chOff x="0" y="0"/>
            <a:chExt cx="9144000" cy="1631950"/>
          </a:xfrm>
        </p:grpSpPr>
        <p:sp>
          <p:nvSpPr>
            <p:cNvPr id="21507"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21508"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21509" name="TextBox 12"/>
          <p:cNvSpPr txBox="1">
            <a:spLocks noChangeArrowheads="1"/>
          </p:cNvSpPr>
          <p:nvPr/>
        </p:nvSpPr>
        <p:spPr bwMode="auto">
          <a:xfrm>
            <a:off x="571500" y="1000125"/>
            <a:ext cx="792956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t>举例：</a:t>
            </a:r>
            <a:endParaRPr lang="en-US" altLang="zh-CN" sz="3600"/>
          </a:p>
          <a:p>
            <a:pPr algn="ctr" eaLnBrk="1" hangingPunct="1"/>
            <a:endParaRPr lang="en-US" altLang="zh-CN" sz="3600"/>
          </a:p>
          <a:p>
            <a:pPr algn="ctr" eaLnBrk="1" hangingPunct="1"/>
            <a:r>
              <a:rPr lang="en-US" altLang="zh-CN" sz="3600"/>
              <a:t>1</a:t>
            </a:r>
            <a:r>
              <a:rPr lang="zh-CN" altLang="en-US" sz="3600"/>
              <a:t>、柱塞泵</a:t>
            </a:r>
            <a:endParaRPr lang="en-US" altLang="zh-CN" sz="3600"/>
          </a:p>
          <a:p>
            <a:pPr algn="ctr" eaLnBrk="1" hangingPunct="1"/>
            <a:endParaRPr lang="en-US" altLang="zh-CN" sz="3600"/>
          </a:p>
          <a:p>
            <a:pPr algn="ctr" eaLnBrk="1" hangingPunct="1"/>
            <a:r>
              <a:rPr lang="en-US" altLang="zh-CN" sz="3600"/>
              <a:t>2</a:t>
            </a:r>
            <a:r>
              <a:rPr lang="zh-CN" altLang="en-US" sz="3600"/>
              <a:t>、手压阀</a:t>
            </a:r>
            <a:endParaRPr lang="zh-CN" altLang="en-US" sz="3200"/>
          </a:p>
        </p:txBody>
      </p:sp>
      <p:pic>
        <p:nvPicPr>
          <p:cNvPr id="215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38" y="2039938"/>
            <a:ext cx="3119437"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810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p:cNvSpPr>
            <a:spLocks noGrp="1" noChangeArrowheads="1"/>
          </p:cNvSpPr>
          <p:nvPr>
            <p:ph idx="1"/>
          </p:nvPr>
        </p:nvSpPr>
        <p:spPr>
          <a:xfrm>
            <a:off x="571500" y="1528763"/>
            <a:ext cx="8229600" cy="5043487"/>
          </a:xfrm>
        </p:spPr>
        <p:txBody>
          <a:bodyPr/>
          <a:lstStyle/>
          <a:p>
            <a:pPr eaLnBrk="1" hangingPunct="1"/>
            <a:r>
              <a:rPr lang="zh-CN" altLang="en-US" sz="2800" smtClean="0"/>
              <a:t>　</a:t>
            </a:r>
            <a:r>
              <a:rPr lang="zh-CN" altLang="en-US" sz="3600" smtClean="0"/>
              <a:t>　“视图管理器”→“分解”→“新建”→ “属性”（左下角） →     →“放置”→选定移动零件后在零件上出现三个移动方向，把鼠标放在要移动方向的箭头上，按住鼠标左键拖动到想要的位置后放开鼠标。每次完成位置设定后必须“</a:t>
            </a:r>
            <a:r>
              <a:rPr lang="zh-CN" altLang="en-US" sz="3600" b="1" smtClean="0">
                <a:solidFill>
                  <a:srgbClr val="FF0000"/>
                </a:solidFill>
              </a:rPr>
              <a:t>保存</a:t>
            </a:r>
            <a:r>
              <a:rPr lang="zh-CN" altLang="en-US" sz="3600" smtClean="0"/>
              <a:t>”（在编辑里）。</a:t>
            </a:r>
          </a:p>
          <a:p>
            <a:pPr eaLnBrk="1" hangingPunct="1"/>
            <a:r>
              <a:rPr lang="en-US" altLang="zh-CN" sz="3600" b="1" smtClean="0"/>
              <a:t>"</a:t>
            </a:r>
            <a:r>
              <a:rPr lang="zh-CN" altLang="en-US" sz="3600" b="1" smtClean="0"/>
              <a:t>视图</a:t>
            </a:r>
            <a:r>
              <a:rPr lang="en-US" altLang="zh-CN" sz="3600" b="1" smtClean="0"/>
              <a:t>"&gt;"</a:t>
            </a:r>
            <a:r>
              <a:rPr lang="zh-CN" altLang="en-US" sz="3600" b="1" smtClean="0"/>
              <a:t>视图管理器</a:t>
            </a:r>
            <a:r>
              <a:rPr lang="en-US" altLang="zh-CN" sz="3600" b="1" smtClean="0"/>
              <a:t>"</a:t>
            </a:r>
            <a:r>
              <a:rPr lang="en-US" altLang="zh-CN" sz="3600" smtClean="0"/>
              <a:t> </a:t>
            </a:r>
          </a:p>
        </p:txBody>
      </p:sp>
      <p:pic>
        <p:nvPicPr>
          <p:cNvPr id="296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2143125"/>
            <a:ext cx="5762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0" descr="image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150018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0" name="组合 14"/>
          <p:cNvGrpSpPr>
            <a:grpSpLocks/>
          </p:cNvGrpSpPr>
          <p:nvPr/>
        </p:nvGrpSpPr>
        <p:grpSpPr bwMode="auto">
          <a:xfrm>
            <a:off x="-142875" y="0"/>
            <a:ext cx="9286875" cy="1214438"/>
            <a:chOff x="0" y="0"/>
            <a:chExt cx="9286844" cy="4787909"/>
          </a:xfrm>
        </p:grpSpPr>
        <p:sp>
          <p:nvSpPr>
            <p:cNvPr id="29701" name="Text Box 18"/>
            <p:cNvSpPr txBox="1">
              <a:spLocks noChangeArrowheads="1"/>
            </p:cNvSpPr>
            <p:nvPr/>
          </p:nvSpPr>
          <p:spPr bwMode="auto">
            <a:xfrm>
              <a:off x="0" y="0"/>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中装配图的分解＿＿创建</a:t>
              </a:r>
              <a:endParaRPr lang="en-US" altLang="zh-CN" sz="4000"/>
            </a:p>
          </p:txBody>
        </p:sp>
        <p:cxnSp>
          <p:nvCxnSpPr>
            <p:cNvPr id="29702"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75787" name="Picture 11" descr="C:\Users\A\Desktop\17.png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813" y="2986088"/>
            <a:ext cx="2984500"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7"/>
          <p:cNvSpPr>
            <a:spLocks noChangeArrowheads="1"/>
          </p:cNvSpPr>
          <p:nvPr/>
        </p:nvSpPr>
        <p:spPr bwMode="auto">
          <a:xfrm>
            <a:off x="7000875" y="5429250"/>
            <a:ext cx="500063" cy="2698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633503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75787"/>
                                        </p:tgtEl>
                                        <p:attrNameLst>
                                          <p:attrName>style.visibility</p:attrName>
                                        </p:attrNameLst>
                                      </p:cBhvr>
                                      <p:to>
                                        <p:strVal val="visible"/>
                                      </p:to>
                                    </p:set>
                                    <p:animEffect transition="in" filter="blinds(horizontal)">
                                      <p:cBhvr>
                                        <p:cTn id="10" dur="500"/>
                                        <p:tgtEl>
                                          <p:spTgt spid="757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75787"/>
                                        </p:tgtEl>
                                      </p:cBhvr>
                                    </p:animEffect>
                                    <p:set>
                                      <p:cBhvr>
                                        <p:cTn id="18" dur="1" fill="hold">
                                          <p:stCondLst>
                                            <p:cond delay="499"/>
                                          </p:stCondLst>
                                        </p:cTn>
                                        <p:tgtEl>
                                          <p:spTgt spid="757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538"/>
            <a:ext cx="91440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Oval 5"/>
          <p:cNvSpPr>
            <a:spLocks noChangeArrowheads="1"/>
          </p:cNvSpPr>
          <p:nvPr/>
        </p:nvSpPr>
        <p:spPr bwMode="auto">
          <a:xfrm>
            <a:off x="857250" y="1698625"/>
            <a:ext cx="936625" cy="6492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4" name="AutoShape 6"/>
          <p:cNvSpPr>
            <a:spLocks noChangeArrowheads="1"/>
          </p:cNvSpPr>
          <p:nvPr/>
        </p:nvSpPr>
        <p:spPr bwMode="auto">
          <a:xfrm>
            <a:off x="93662" y="3698875"/>
            <a:ext cx="3132138" cy="1871663"/>
          </a:xfrm>
          <a:prstGeom prst="wedgeEllipseCallout">
            <a:avLst>
              <a:gd name="adj1" fmla="val 168607"/>
              <a:gd name="adj2" fmla="val 191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t>1</a:t>
            </a:r>
            <a:r>
              <a:rPr lang="zh-CN" altLang="en-US" sz="3200" dirty="0" smtClean="0"/>
              <a:t>、直接选择</a:t>
            </a:r>
            <a:r>
              <a:rPr lang="zh-CN" altLang="en-US" sz="3200" dirty="0"/>
              <a:t>要移动的元件</a:t>
            </a:r>
          </a:p>
        </p:txBody>
      </p:sp>
      <p:sp>
        <p:nvSpPr>
          <p:cNvPr id="114695" name="Oval 7"/>
          <p:cNvSpPr>
            <a:spLocks noChangeArrowheads="1"/>
          </p:cNvSpPr>
          <p:nvPr/>
        </p:nvSpPr>
        <p:spPr bwMode="auto">
          <a:xfrm>
            <a:off x="6357938" y="4270375"/>
            <a:ext cx="1357312" cy="135731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6" name="AutoShape 8"/>
          <p:cNvSpPr>
            <a:spLocks noChangeArrowheads="1"/>
          </p:cNvSpPr>
          <p:nvPr/>
        </p:nvSpPr>
        <p:spPr bwMode="auto">
          <a:xfrm>
            <a:off x="3225800" y="5186363"/>
            <a:ext cx="3132138" cy="1871662"/>
          </a:xfrm>
          <a:prstGeom prst="wedgeEllipseCallout">
            <a:avLst>
              <a:gd name="adj1" fmla="val 68377"/>
              <a:gd name="adj2" fmla="val -8560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t>2</a:t>
            </a:r>
            <a:r>
              <a:rPr lang="zh-CN" altLang="en-US" sz="3200"/>
              <a:t>、选择要移动的方向</a:t>
            </a:r>
          </a:p>
        </p:txBody>
      </p:sp>
      <p:sp>
        <p:nvSpPr>
          <p:cNvPr id="114697" name="AutoShape 9"/>
          <p:cNvSpPr>
            <a:spLocks noChangeArrowheads="1"/>
          </p:cNvSpPr>
          <p:nvPr/>
        </p:nvSpPr>
        <p:spPr bwMode="auto">
          <a:xfrm>
            <a:off x="5795963" y="1543050"/>
            <a:ext cx="3456557" cy="1798638"/>
          </a:xfrm>
          <a:prstGeom prst="wedgeEllipseCallout">
            <a:avLst>
              <a:gd name="adj1" fmla="val -17248"/>
              <a:gd name="adj2" fmla="val 104004"/>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t>3</a:t>
            </a:r>
            <a:r>
              <a:rPr lang="zh-CN" altLang="en-US" sz="3200" dirty="0" smtClean="0"/>
              <a:t>、按住鼠标拖动</a:t>
            </a:r>
            <a:r>
              <a:rPr lang="zh-CN" altLang="en-US" sz="3200" dirty="0"/>
              <a:t>元件到设定位置</a:t>
            </a:r>
          </a:p>
        </p:txBody>
      </p:sp>
      <p:cxnSp>
        <p:nvCxnSpPr>
          <p:cNvPr id="12" name="直接箭头连接符 11"/>
          <p:cNvCxnSpPr/>
          <p:nvPr/>
        </p:nvCxnSpPr>
        <p:spPr>
          <a:xfrm>
            <a:off x="1428750" y="2143125"/>
            <a:ext cx="5572125" cy="2627313"/>
          </a:xfrm>
          <a:prstGeom prst="straightConnector1">
            <a:avLst/>
          </a:prstGeom>
          <a:ln w="635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728" name="矩形 14"/>
          <p:cNvSpPr>
            <a:spLocks noChangeArrowheads="1"/>
          </p:cNvSpPr>
          <p:nvPr/>
        </p:nvSpPr>
        <p:spPr bwMode="auto">
          <a:xfrm>
            <a:off x="3325813" y="32448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装配图的分解＿＿创建</a:t>
            </a:r>
          </a:p>
        </p:txBody>
      </p:sp>
      <p:grpSp>
        <p:nvGrpSpPr>
          <p:cNvPr id="30729" name="组合 14"/>
          <p:cNvGrpSpPr>
            <a:grpSpLocks/>
          </p:cNvGrpSpPr>
          <p:nvPr/>
        </p:nvGrpSpPr>
        <p:grpSpPr bwMode="auto">
          <a:xfrm>
            <a:off x="0" y="214313"/>
            <a:ext cx="9144000" cy="1000125"/>
            <a:chOff x="142844" y="844847"/>
            <a:chExt cx="9144000" cy="3943062"/>
          </a:xfrm>
        </p:grpSpPr>
        <p:sp>
          <p:nvSpPr>
            <p:cNvPr id="30730" name="Text Box 18"/>
            <p:cNvSpPr txBox="1">
              <a:spLocks noChangeArrowheads="1"/>
            </p:cNvSpPr>
            <p:nvPr/>
          </p:nvSpPr>
          <p:spPr bwMode="auto">
            <a:xfrm>
              <a:off x="142844" y="844847"/>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中装配图的分解＿＿创建</a:t>
              </a:r>
              <a:endParaRPr lang="en-US" altLang="zh-CN" sz="4000"/>
            </a:p>
          </p:txBody>
        </p:sp>
        <p:cxnSp>
          <p:nvCxnSpPr>
            <p:cNvPr id="30731"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151022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Effect transition="in" filter="blinds(horizontal)">
                                      <p:cBhvr>
                                        <p:cTn id="7" dur="500"/>
                                        <p:tgtEl>
                                          <p:spTgt spid="1146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4694"/>
                                        </p:tgtEl>
                                        <p:attrNameLst>
                                          <p:attrName>style.visibility</p:attrName>
                                        </p:attrNameLst>
                                      </p:cBhvr>
                                      <p:to>
                                        <p:strVal val="visible"/>
                                      </p:to>
                                    </p:set>
                                    <p:animEffect transition="in" filter="blinds(horizontal)">
                                      <p:cBhvr>
                                        <p:cTn id="10" dur="500"/>
                                        <p:tgtEl>
                                          <p:spTgt spid="114694"/>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4696"/>
                                        </p:tgtEl>
                                        <p:attrNameLst>
                                          <p:attrName>style.visibility</p:attrName>
                                        </p:attrNameLst>
                                      </p:cBhvr>
                                      <p:to>
                                        <p:strVal val="visible"/>
                                      </p:to>
                                    </p:set>
                                    <p:animEffect transition="in" filter="blinds(horizontal)">
                                      <p:cBhvr>
                                        <p:cTn id="18" dur="500"/>
                                        <p:tgtEl>
                                          <p:spTgt spid="11469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4695"/>
                                        </p:tgtEl>
                                        <p:attrNameLst>
                                          <p:attrName>style.visibility</p:attrName>
                                        </p:attrNameLst>
                                      </p:cBhvr>
                                      <p:to>
                                        <p:strVal val="visible"/>
                                      </p:to>
                                    </p:set>
                                    <p:animEffect transition="in" filter="blinds(horizontal)">
                                      <p:cBhvr>
                                        <p:cTn id="21" dur="500"/>
                                        <p:tgtEl>
                                          <p:spTgt spid="1146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4697"/>
                                        </p:tgtEl>
                                        <p:attrNameLst>
                                          <p:attrName>style.visibility</p:attrName>
                                        </p:attrNameLst>
                                      </p:cBhvr>
                                      <p:to>
                                        <p:strVal val="visible"/>
                                      </p:to>
                                    </p:set>
                                    <p:animEffect transition="in" filter="checkerboard(across)">
                                      <p:cBhvr>
                                        <p:cTn id="26" dur="500"/>
                                        <p:tgtEl>
                                          <p:spTgt spid="114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p:bldP spid="114694" grpId="0" animBg="1"/>
      <p:bldP spid="114695" grpId="0" animBg="1"/>
      <p:bldP spid="114696" grpId="0" animBg="1"/>
      <p:bldP spid="11469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idx="1"/>
          </p:nvPr>
        </p:nvSpPr>
        <p:spPr>
          <a:xfrm>
            <a:off x="0" y="1500188"/>
            <a:ext cx="6215063" cy="4972050"/>
          </a:xfrm>
        </p:spPr>
        <p:txBody>
          <a:bodyPr/>
          <a:lstStyle/>
          <a:p>
            <a:pPr eaLnBrk="1" hangingPunct="1">
              <a:buFontTx/>
              <a:buNone/>
            </a:pPr>
            <a:r>
              <a:rPr lang="en-US" altLang="zh-CN" sz="3600" smtClean="0"/>
              <a:t>		</a:t>
            </a:r>
            <a:r>
              <a:rPr lang="zh-CN" altLang="en-US" sz="3600" smtClean="0"/>
              <a:t>在视图管理器　　的“编辑”中去掉“分解状态”的对勾即可回到未分解状态。</a:t>
            </a:r>
          </a:p>
          <a:p>
            <a:pPr eaLnBrk="1" hangingPunct="1">
              <a:buFontTx/>
              <a:buNone/>
            </a:pPr>
            <a:r>
              <a:rPr lang="zh-CN" altLang="en-US" sz="3600" smtClean="0"/>
              <a:t>		如有多个分解图，可在“视图管理器” →“编辑”→“切换分解状态”即可在不同分解图中切换显示</a:t>
            </a:r>
          </a:p>
          <a:p>
            <a:pPr eaLnBrk="1" hangingPunct="1">
              <a:buFontTx/>
              <a:buNone/>
            </a:pPr>
            <a:r>
              <a:rPr lang="zh-CN" altLang="en-US" sz="3600" smtClean="0"/>
              <a:t>		</a:t>
            </a:r>
          </a:p>
        </p:txBody>
      </p:sp>
      <p:pic>
        <p:nvPicPr>
          <p:cNvPr id="31746" name="Picture 5" descr="image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3" y="150018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7" name="组合 14"/>
          <p:cNvGrpSpPr>
            <a:grpSpLocks/>
          </p:cNvGrpSpPr>
          <p:nvPr/>
        </p:nvGrpSpPr>
        <p:grpSpPr bwMode="auto">
          <a:xfrm>
            <a:off x="0" y="285750"/>
            <a:ext cx="9144000" cy="928688"/>
            <a:chOff x="142844" y="1126494"/>
            <a:chExt cx="9144000" cy="3661415"/>
          </a:xfrm>
        </p:grpSpPr>
        <p:sp>
          <p:nvSpPr>
            <p:cNvPr id="31748" name="Text Box 18"/>
            <p:cNvSpPr txBox="1">
              <a:spLocks noChangeArrowheads="1"/>
            </p:cNvSpPr>
            <p:nvPr/>
          </p:nvSpPr>
          <p:spPr bwMode="auto">
            <a:xfrm>
              <a:off x="142844" y="1126494"/>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中装配图的分解＿＿显示</a:t>
              </a:r>
              <a:endParaRPr lang="en-US" altLang="zh-CN" sz="4000"/>
            </a:p>
          </p:txBody>
        </p:sp>
        <p:cxnSp>
          <p:nvCxnSpPr>
            <p:cNvPr id="31749"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317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88" y="2876550"/>
            <a:ext cx="3071812"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7"/>
          <p:cNvSpPr>
            <a:spLocks noChangeArrowheads="1"/>
          </p:cNvSpPr>
          <p:nvPr/>
        </p:nvSpPr>
        <p:spPr bwMode="auto">
          <a:xfrm>
            <a:off x="7143750" y="6143625"/>
            <a:ext cx="1000125" cy="4286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7"/>
          <p:cNvSpPr>
            <a:spLocks noChangeArrowheads="1"/>
          </p:cNvSpPr>
          <p:nvPr/>
        </p:nvSpPr>
        <p:spPr bwMode="auto">
          <a:xfrm>
            <a:off x="7358063" y="4286250"/>
            <a:ext cx="1000125" cy="4286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292997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285750" y="2286000"/>
            <a:ext cx="8229600" cy="2043113"/>
          </a:xfrm>
        </p:spPr>
        <p:txBody>
          <a:bodyPr/>
          <a:lstStyle/>
          <a:p>
            <a:pPr eaLnBrk="1" hangingPunct="1">
              <a:buFontTx/>
              <a:buNone/>
            </a:pPr>
            <a:r>
              <a:rPr lang="en-US" altLang="zh-CN" sz="3600" smtClean="0"/>
              <a:t>	</a:t>
            </a:r>
            <a:r>
              <a:rPr lang="zh-CN" altLang="en-US" sz="3600" smtClean="0"/>
              <a:t>		通过“视图”的“模型显示”中的“分解图”按钮              可在分解与原图中切换显示方式。</a:t>
            </a:r>
          </a:p>
        </p:txBody>
      </p:sp>
      <p:grpSp>
        <p:nvGrpSpPr>
          <p:cNvPr id="32771" name="组合 14"/>
          <p:cNvGrpSpPr>
            <a:grpSpLocks/>
          </p:cNvGrpSpPr>
          <p:nvPr/>
        </p:nvGrpSpPr>
        <p:grpSpPr bwMode="auto">
          <a:xfrm>
            <a:off x="0" y="285750"/>
            <a:ext cx="9144000" cy="928688"/>
            <a:chOff x="142844" y="1126494"/>
            <a:chExt cx="9144000" cy="3661415"/>
          </a:xfrm>
        </p:grpSpPr>
        <p:sp>
          <p:nvSpPr>
            <p:cNvPr id="32772" name="Text Box 18"/>
            <p:cNvSpPr txBox="1">
              <a:spLocks noChangeArrowheads="1"/>
            </p:cNvSpPr>
            <p:nvPr/>
          </p:nvSpPr>
          <p:spPr bwMode="auto">
            <a:xfrm>
              <a:off x="142844" y="1126494"/>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中装配图的分解＿＿显示</a:t>
              </a:r>
              <a:endParaRPr lang="en-US" altLang="zh-CN" sz="4000"/>
            </a:p>
          </p:txBody>
        </p:sp>
        <p:cxnSp>
          <p:nvCxnSpPr>
            <p:cNvPr id="32773"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327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2928938"/>
            <a:ext cx="15001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44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5800"/>
            <a:ext cx="9144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3"/>
          <p:cNvSpPr>
            <a:spLocks noGrp="1" noChangeArrowheads="1"/>
          </p:cNvSpPr>
          <p:nvPr>
            <p:ph idx="1"/>
          </p:nvPr>
        </p:nvSpPr>
        <p:spPr>
          <a:xfrm>
            <a:off x="571500" y="1214438"/>
            <a:ext cx="8229600" cy="5043487"/>
          </a:xfrm>
        </p:spPr>
        <p:txBody>
          <a:bodyPr/>
          <a:lstStyle/>
          <a:p>
            <a:pPr eaLnBrk="1" hangingPunct="1">
              <a:buFontTx/>
              <a:buNone/>
            </a:pPr>
            <a:r>
              <a:rPr lang="en-US" altLang="zh-CN" sz="3600" b="1" smtClean="0"/>
              <a:t>"</a:t>
            </a:r>
            <a:r>
              <a:rPr lang="zh-CN" altLang="en-US" sz="3600" b="1" smtClean="0"/>
              <a:t>视图</a:t>
            </a:r>
            <a:r>
              <a:rPr lang="en-US" altLang="zh-CN" sz="3600" b="1" smtClean="0"/>
              <a:t>"&gt;"</a:t>
            </a:r>
            <a:r>
              <a:rPr lang="zh-CN" altLang="en-US" sz="3600" b="1" smtClean="0"/>
              <a:t>视图管理器</a:t>
            </a:r>
            <a:r>
              <a:rPr lang="en-US" altLang="zh-CN" sz="3600" b="1" smtClean="0"/>
              <a:t>"</a:t>
            </a:r>
            <a:r>
              <a:rPr lang="en-US" altLang="zh-CN" sz="3600" smtClean="0"/>
              <a:t> </a:t>
            </a:r>
          </a:p>
        </p:txBody>
      </p:sp>
      <p:grpSp>
        <p:nvGrpSpPr>
          <p:cNvPr id="33795" name="组合 14"/>
          <p:cNvGrpSpPr>
            <a:grpSpLocks/>
          </p:cNvGrpSpPr>
          <p:nvPr/>
        </p:nvGrpSpPr>
        <p:grpSpPr bwMode="auto">
          <a:xfrm>
            <a:off x="-142875" y="0"/>
            <a:ext cx="9286875" cy="1071563"/>
            <a:chOff x="0" y="0"/>
            <a:chExt cx="9286844" cy="4787909"/>
          </a:xfrm>
        </p:grpSpPr>
        <p:sp>
          <p:nvSpPr>
            <p:cNvPr id="33796" name="Text Box 18"/>
            <p:cNvSpPr txBox="1">
              <a:spLocks noChangeArrowheads="1"/>
            </p:cNvSpPr>
            <p:nvPr/>
          </p:nvSpPr>
          <p:spPr bwMode="auto">
            <a:xfrm>
              <a:off x="0" y="0"/>
              <a:ext cx="9144000" cy="31629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中装配图的分解＿＿显示及编辑</a:t>
              </a:r>
              <a:endParaRPr lang="en-US" altLang="zh-CN" sz="4000"/>
            </a:p>
          </p:txBody>
        </p:sp>
        <p:cxnSp>
          <p:nvCxnSpPr>
            <p:cNvPr id="33797"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33798" name="图片 1" descr="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5800"/>
            <a:ext cx="9144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9"/>
          <p:cNvSpPr>
            <a:spLocks noChangeArrowheads="1"/>
          </p:cNvSpPr>
          <p:nvPr/>
        </p:nvSpPr>
        <p:spPr bwMode="auto">
          <a:xfrm>
            <a:off x="5930900" y="857250"/>
            <a:ext cx="3563938" cy="1296988"/>
          </a:xfrm>
          <a:prstGeom prst="wedgeEllipseCallout">
            <a:avLst>
              <a:gd name="adj1" fmla="val -55792"/>
              <a:gd name="adj2" fmla="val 87306"/>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t>可以在分解图与原图间切换</a:t>
            </a:r>
          </a:p>
        </p:txBody>
      </p:sp>
      <p:sp>
        <p:nvSpPr>
          <p:cNvPr id="13" name="AutoShape 9"/>
          <p:cNvSpPr>
            <a:spLocks noChangeArrowheads="1"/>
          </p:cNvSpPr>
          <p:nvPr/>
        </p:nvSpPr>
        <p:spPr bwMode="auto">
          <a:xfrm>
            <a:off x="5573713" y="3929063"/>
            <a:ext cx="3786187" cy="1785937"/>
          </a:xfrm>
          <a:prstGeom prst="wedgeEllipseCallout">
            <a:avLst>
              <a:gd name="adj1" fmla="val -46347"/>
              <a:gd name="adj2" fmla="val -9583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t>在进入分解图后，通过该键可直接编辑位置</a:t>
            </a:r>
          </a:p>
        </p:txBody>
      </p:sp>
      <p:sp>
        <p:nvSpPr>
          <p:cNvPr id="12" name="Oval 7"/>
          <p:cNvSpPr>
            <a:spLocks noChangeArrowheads="1"/>
          </p:cNvSpPr>
          <p:nvPr/>
        </p:nvSpPr>
        <p:spPr bwMode="auto">
          <a:xfrm>
            <a:off x="5292080" y="2303591"/>
            <a:ext cx="780108" cy="54279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13483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noChangeArrowheads="1"/>
          </p:cNvSpPr>
          <p:nvPr>
            <p:ph idx="1"/>
          </p:nvPr>
        </p:nvSpPr>
        <p:spPr>
          <a:xfrm>
            <a:off x="285750" y="1785938"/>
            <a:ext cx="8229600" cy="4511675"/>
          </a:xfrm>
        </p:spPr>
        <p:txBody>
          <a:bodyPr/>
          <a:lstStyle/>
          <a:p>
            <a:pPr eaLnBrk="1" hangingPunct="1">
              <a:lnSpc>
                <a:spcPct val="80000"/>
              </a:lnSpc>
              <a:buFontTx/>
              <a:buNone/>
            </a:pPr>
            <a:endParaRPr lang="en-US" altLang="zh-CN" sz="1800" dirty="0" smtClean="0"/>
          </a:p>
          <a:p>
            <a:pPr eaLnBrk="1" hangingPunct="1">
              <a:lnSpc>
                <a:spcPct val="150000"/>
              </a:lnSpc>
              <a:buFontTx/>
              <a:buNone/>
            </a:pPr>
            <a:r>
              <a:rPr lang="en-US" altLang="zh-CN" sz="1800" dirty="0" smtClean="0"/>
              <a:t>		</a:t>
            </a:r>
            <a:r>
              <a:rPr lang="zh-CN" altLang="en-US" sz="3600" dirty="0" smtClean="0"/>
              <a:t>要对装配图做快照动画时，必须在装配组件先做</a:t>
            </a:r>
            <a:r>
              <a:rPr lang="zh-CN" altLang="en-US" sz="3600" dirty="0" smtClean="0">
                <a:solidFill>
                  <a:srgbClr val="FF0000"/>
                </a:solidFill>
              </a:rPr>
              <a:t>连接方式</a:t>
            </a:r>
            <a:r>
              <a:rPr lang="zh-CN" altLang="en-US" sz="3600" dirty="0" smtClean="0"/>
              <a:t>设置，即，不能把有相对运动的两个零件的位置固定死，此时需对装配组件做</a:t>
            </a:r>
            <a:r>
              <a:rPr lang="zh-CN" altLang="en-US" sz="3600" dirty="0" smtClean="0">
                <a:solidFill>
                  <a:srgbClr val="FF0000"/>
                </a:solidFill>
              </a:rPr>
              <a:t>连接设定</a:t>
            </a:r>
            <a:r>
              <a:rPr lang="zh-CN" altLang="en-US" sz="3600" dirty="0" smtClean="0"/>
              <a:t>。</a:t>
            </a:r>
          </a:p>
        </p:txBody>
      </p:sp>
      <p:grpSp>
        <p:nvGrpSpPr>
          <p:cNvPr id="34818" name="组合 14"/>
          <p:cNvGrpSpPr>
            <a:grpSpLocks/>
          </p:cNvGrpSpPr>
          <p:nvPr/>
        </p:nvGrpSpPr>
        <p:grpSpPr bwMode="auto">
          <a:xfrm>
            <a:off x="0" y="500063"/>
            <a:ext cx="9286875" cy="928687"/>
            <a:chOff x="142844" y="-1689979"/>
            <a:chExt cx="9286844" cy="6477888"/>
          </a:xfrm>
        </p:grpSpPr>
        <p:sp>
          <p:nvSpPr>
            <p:cNvPr id="34819" name="Text Box 18"/>
            <p:cNvSpPr txBox="1">
              <a:spLocks noChangeArrowheads="1"/>
            </p:cNvSpPr>
            <p:nvPr/>
          </p:nvSpPr>
          <p:spPr bwMode="auto">
            <a:xfrm>
              <a:off x="285688" y="-1689979"/>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4820" name="直接连接符 7"/>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22361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35842" name="Text Box 5"/>
          <p:cNvSpPr txBox="1">
            <a:spLocks noChangeArrowheads="1"/>
          </p:cNvSpPr>
          <p:nvPr/>
        </p:nvSpPr>
        <p:spPr bwMode="auto">
          <a:xfrm>
            <a:off x="500063" y="1571625"/>
            <a:ext cx="3384550"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latin typeface="Times New Roman" panose="02020603050405020304" pitchFamily="18" charset="0"/>
              </a:rPr>
              <a:t>连接的定义</a:t>
            </a:r>
          </a:p>
          <a:p>
            <a:pPr eaLnBrk="1" hangingPunct="1"/>
            <a:endParaRPr lang="en-US" altLang="zh-CN" sz="2000">
              <a:latin typeface="Times New Roman" panose="02020603050405020304" pitchFamily="18" charset="0"/>
            </a:endParaRPr>
          </a:p>
          <a:p>
            <a:pPr eaLnBrk="1" hangingPunct="1"/>
            <a:r>
              <a:rPr lang="zh-CN" altLang="en-US" sz="2000">
                <a:latin typeface="Times New Roman" panose="02020603050405020304" pitchFamily="18" charset="0"/>
              </a:rPr>
              <a:t>接头连接有三个目的：</a:t>
            </a:r>
          </a:p>
          <a:p>
            <a:pPr eaLnBrk="1" hangingPunct="1"/>
            <a:endParaRPr lang="zh-CN" altLang="en-US" sz="2000">
              <a:latin typeface="Times New Roman" panose="02020603050405020304" pitchFamily="18" charset="0"/>
            </a:endParaRPr>
          </a:p>
          <a:p>
            <a:pPr eaLnBrk="1" hangingPunct="1"/>
            <a:r>
              <a:rPr lang="zh-CN" altLang="en-US" sz="2000">
                <a:solidFill>
                  <a:srgbClr val="FA553A"/>
                </a:solidFill>
                <a:latin typeface="Times New Roman" panose="02020603050405020304" pitchFamily="18" charset="0"/>
              </a:rPr>
              <a:t>◆</a:t>
            </a:r>
            <a:r>
              <a:rPr lang="zh-CN" altLang="en-US" sz="2000">
                <a:latin typeface="Times New Roman" panose="02020603050405020304" pitchFamily="18" charset="0"/>
              </a:rPr>
              <a:t>定义“机械设计模块”将采用哪些放置约束，以便在模型中放置元件；</a:t>
            </a:r>
          </a:p>
          <a:p>
            <a:pPr eaLnBrk="1" hangingPunct="1"/>
            <a:endParaRPr lang="zh-CN" altLang="en-US" sz="2000">
              <a:latin typeface="Times New Roman" panose="02020603050405020304" pitchFamily="18" charset="0"/>
            </a:endParaRPr>
          </a:p>
          <a:p>
            <a:pPr eaLnBrk="1" hangingPunct="1"/>
            <a:r>
              <a:rPr lang="zh-CN" altLang="en-US" sz="2000">
                <a:solidFill>
                  <a:srgbClr val="FA553A"/>
                </a:solidFill>
                <a:latin typeface="Times New Roman" panose="02020603050405020304" pitchFamily="18" charset="0"/>
              </a:rPr>
              <a:t>◆</a:t>
            </a:r>
            <a:r>
              <a:rPr lang="zh-CN" altLang="en-US" sz="2000">
                <a:latin typeface="Times New Roman" panose="02020603050405020304" pitchFamily="18" charset="0"/>
              </a:rPr>
              <a:t>限制主体之间的相对运动，减少系统可能的总自由度</a:t>
            </a:r>
            <a:r>
              <a:rPr lang="en-US" altLang="zh-CN" sz="2000">
                <a:latin typeface="Times New Roman" panose="02020603050405020304" pitchFamily="18" charset="0"/>
              </a:rPr>
              <a:t>(DOF)</a:t>
            </a:r>
            <a:r>
              <a:rPr lang="zh-CN" altLang="en-US" sz="2000">
                <a:latin typeface="Times New Roman" panose="02020603050405020304" pitchFamily="18" charset="0"/>
              </a:rPr>
              <a:t>；</a:t>
            </a:r>
          </a:p>
          <a:p>
            <a:pPr eaLnBrk="1" hangingPunct="1"/>
            <a:endParaRPr lang="zh-CN" altLang="en-US" sz="2000">
              <a:latin typeface="Times New Roman" panose="02020603050405020304" pitchFamily="18" charset="0"/>
            </a:endParaRPr>
          </a:p>
          <a:p>
            <a:pPr eaLnBrk="1" hangingPunct="1"/>
            <a:r>
              <a:rPr lang="zh-CN" altLang="en-US" sz="2000">
                <a:solidFill>
                  <a:srgbClr val="FA553A"/>
                </a:solidFill>
                <a:latin typeface="Times New Roman" panose="02020603050405020304" pitchFamily="18" charset="0"/>
              </a:rPr>
              <a:t>◆</a:t>
            </a:r>
            <a:r>
              <a:rPr lang="zh-CN" altLang="en-US" sz="2000">
                <a:latin typeface="Times New Roman" panose="02020603050405020304" pitchFamily="18" charset="0"/>
              </a:rPr>
              <a:t>定义一个元件在机构中可能具有的运动类型； </a:t>
            </a:r>
          </a:p>
        </p:txBody>
      </p:sp>
      <p:grpSp>
        <p:nvGrpSpPr>
          <p:cNvPr id="35843" name="组合 14"/>
          <p:cNvGrpSpPr>
            <a:grpSpLocks/>
          </p:cNvGrpSpPr>
          <p:nvPr/>
        </p:nvGrpSpPr>
        <p:grpSpPr bwMode="auto">
          <a:xfrm>
            <a:off x="0" y="214313"/>
            <a:ext cx="9286875" cy="928687"/>
            <a:chOff x="142844" y="-1689979"/>
            <a:chExt cx="9286844" cy="6477888"/>
          </a:xfrm>
        </p:grpSpPr>
        <p:sp>
          <p:nvSpPr>
            <p:cNvPr id="35844" name="Text Box 18"/>
            <p:cNvSpPr txBox="1">
              <a:spLocks noChangeArrowheads="1"/>
            </p:cNvSpPr>
            <p:nvPr/>
          </p:nvSpPr>
          <p:spPr bwMode="auto">
            <a:xfrm>
              <a:off x="285688" y="-1689979"/>
              <a:ext cx="9144000" cy="2790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5845" name="直接连接符 10"/>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3584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450" y="1428750"/>
            <a:ext cx="50355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7"/>
          <p:cNvSpPr>
            <a:spLocks noChangeArrowheads="1"/>
          </p:cNvSpPr>
          <p:nvPr/>
        </p:nvSpPr>
        <p:spPr bwMode="auto">
          <a:xfrm>
            <a:off x="5286375" y="2143125"/>
            <a:ext cx="1571625" cy="35718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030235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4"/>
          <p:cNvSpPr txBox="1">
            <a:spLocks noChangeArrowheads="1"/>
          </p:cNvSpPr>
          <p:nvPr/>
        </p:nvSpPr>
        <p:spPr bwMode="auto">
          <a:xfrm>
            <a:off x="1071563" y="2071688"/>
            <a:ext cx="72009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销连接</a:t>
            </a:r>
          </a:p>
          <a:p>
            <a:pPr eaLnBrk="1" hangingPunct="1"/>
            <a:r>
              <a:rPr lang="zh-CN" altLang="en-US" sz="2000">
                <a:latin typeface="Times New Roman" panose="02020603050405020304" pitchFamily="18" charset="0"/>
              </a:rPr>
              <a:t>此连接需要定义两个轴重合，两个平面对齐，元件相对于主体选转，具有一个旋转自由度，没有平移自由度。如图示：</a:t>
            </a:r>
          </a:p>
        </p:txBody>
      </p:sp>
      <p:sp>
        <p:nvSpPr>
          <p:cNvPr id="36866" name="Text Box 5"/>
          <p:cNvSpPr txBox="1">
            <a:spLocks noChangeArrowheads="1"/>
          </p:cNvSpPr>
          <p:nvPr/>
        </p:nvSpPr>
        <p:spPr bwMode="auto">
          <a:xfrm>
            <a:off x="3643313" y="1357313"/>
            <a:ext cx="196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36867" name="Picture 6" descr="xd连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3213100"/>
            <a:ext cx="52578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AutoShape 7"/>
          <p:cNvSpPr>
            <a:spLocks noChangeArrowheads="1"/>
          </p:cNvSpPr>
          <p:nvPr/>
        </p:nvSpPr>
        <p:spPr bwMode="auto">
          <a:xfrm>
            <a:off x="0" y="5157788"/>
            <a:ext cx="4140200" cy="1441450"/>
          </a:xfrm>
          <a:prstGeom prst="wedgeRectCallout">
            <a:avLst>
              <a:gd name="adj1" fmla="val -4870"/>
              <a:gd name="adj2" fmla="val -15804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a:t>其中有一个轴必须是非动零件的轴</a:t>
            </a:r>
          </a:p>
        </p:txBody>
      </p:sp>
      <p:grpSp>
        <p:nvGrpSpPr>
          <p:cNvPr id="36869" name="组合 14"/>
          <p:cNvGrpSpPr>
            <a:grpSpLocks/>
          </p:cNvGrpSpPr>
          <p:nvPr/>
        </p:nvGrpSpPr>
        <p:grpSpPr bwMode="auto">
          <a:xfrm>
            <a:off x="0" y="214313"/>
            <a:ext cx="9358313" cy="857250"/>
            <a:chOff x="142844" y="-3683175"/>
            <a:chExt cx="9358282" cy="8471084"/>
          </a:xfrm>
        </p:grpSpPr>
        <p:sp>
          <p:nvSpPr>
            <p:cNvPr id="36870"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6871" name="直接连接符 11"/>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2355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idx="1"/>
          </p:nvPr>
        </p:nvSpPr>
        <p:spPr>
          <a:xfrm>
            <a:off x="827088" y="692150"/>
            <a:ext cx="8137525" cy="5473700"/>
          </a:xfrm>
        </p:spPr>
        <p:txBody>
          <a:bodyPr vert="horz" wrap="square" lIns="91440" tIns="45720" rIns="91440" bIns="45720" anchor="t"/>
          <a:lstStyle/>
          <a:p>
            <a:pPr eaLnBrk="1" hangingPunct="1">
              <a:buNone/>
            </a:pPr>
            <a:r>
              <a:rPr lang="zh-CN" altLang="en-US" sz="4000" dirty="0">
                <a:latin typeface="宋体" panose="02010600030101010101" pitchFamily="2" charset="-122"/>
              </a:rPr>
              <a:t>     今天</a:t>
            </a:r>
            <a:r>
              <a:rPr lang="zh-CN" altLang="en-US" sz="4000" dirty="0" smtClean="0">
                <a:latin typeface="宋体" panose="02010600030101010101" pitchFamily="2" charset="-122"/>
              </a:rPr>
              <a:t>内容</a:t>
            </a:r>
            <a:endParaRPr lang="en-US" altLang="zh-CN" sz="4000" dirty="0" smtClean="0">
              <a:latin typeface="宋体" panose="02010600030101010101" pitchFamily="2" charset="-122"/>
            </a:endParaRPr>
          </a:p>
          <a:p>
            <a:pPr eaLnBrk="1" hangingPunct="1">
              <a:buNone/>
            </a:pPr>
            <a:endParaRPr lang="en-US" altLang="zh-CN" sz="4000" dirty="0">
              <a:latin typeface="宋体" panose="02010600030101010101" pitchFamily="2" charset="-122"/>
            </a:endParaRPr>
          </a:p>
          <a:p>
            <a:pPr eaLnBrk="1" hangingPunct="1"/>
            <a:r>
              <a:rPr lang="zh-CN" altLang="en-US" sz="4000" dirty="0"/>
              <a:t>装配图的组装、</a:t>
            </a:r>
            <a:r>
              <a:rPr lang="zh-CN" altLang="en-US" sz="4000" dirty="0" smtClean="0"/>
              <a:t>分解</a:t>
            </a:r>
            <a:endParaRPr lang="en-US" altLang="zh-CN" sz="4000" b="1" dirty="0" smtClean="0"/>
          </a:p>
          <a:p>
            <a:pPr eaLnBrk="1" hangingPunct="1"/>
            <a:r>
              <a:rPr lang="zh-CN" altLang="en-US" sz="4000" dirty="0" smtClean="0"/>
              <a:t>动画</a:t>
            </a:r>
            <a:r>
              <a:rPr lang="zh-CN" altLang="en-US" sz="4000" dirty="0"/>
              <a:t>生成</a:t>
            </a:r>
          </a:p>
          <a:p>
            <a:pPr eaLnBrk="1" hangingPunct="1"/>
            <a:r>
              <a:rPr lang="zh-CN" altLang="en-US" sz="4000" dirty="0" smtClean="0">
                <a:latin typeface="宋体" panose="02010600030101010101" pitchFamily="2" charset="-122"/>
              </a:rPr>
              <a:t>修饰</a:t>
            </a:r>
            <a:r>
              <a:rPr lang="zh-CN" altLang="en-US" sz="4000" dirty="0">
                <a:latin typeface="宋体" panose="02010600030101010101" pitchFamily="2" charset="-122"/>
              </a:rPr>
              <a:t>：草绘，槽</a:t>
            </a:r>
            <a:endParaRPr lang="en-US" altLang="zh-CN" sz="4000" dirty="0">
              <a:latin typeface="宋体" panose="02010600030101010101" pitchFamily="2" charset="-122"/>
            </a:endParaRPr>
          </a:p>
          <a:p>
            <a:pPr eaLnBrk="1" hangingPunct="1"/>
            <a:r>
              <a:rPr lang="zh-CN" altLang="en-US" sz="4000" dirty="0">
                <a:latin typeface="宋体" panose="02010600030101010101" pitchFamily="2" charset="-122"/>
              </a:rPr>
              <a:t>渲染：</a:t>
            </a:r>
            <a:endParaRPr lang="en-US" altLang="zh-CN" sz="4000" dirty="0">
              <a:latin typeface="宋体" panose="02010600030101010101" pitchFamily="2" charset="-122"/>
            </a:endParaRPr>
          </a:p>
          <a:p>
            <a:pPr eaLnBrk="1" hangingPunct="1"/>
            <a:r>
              <a:rPr lang="zh-CN" altLang="en-US" sz="4000" smtClean="0">
                <a:latin typeface="宋体" panose="02010600030101010101" pitchFamily="2" charset="-122"/>
              </a:rPr>
              <a:t>常用命令</a:t>
            </a:r>
            <a:endParaRPr lang="zh-CN" altLang="en-US" sz="4000" dirty="0">
              <a:latin typeface="宋体" panose="02010600030101010101" pitchFamily="2" charset="-122"/>
            </a:endParaRPr>
          </a:p>
        </p:txBody>
      </p:sp>
      <p:pic>
        <p:nvPicPr>
          <p:cNvPr id="4099" name="Picture 3"/>
          <p:cNvPicPr>
            <a:picLocks noChangeAspect="1"/>
          </p:cNvPicPr>
          <p:nvPr/>
        </p:nvPicPr>
        <p:blipFill>
          <a:blip r:embed="rId2"/>
          <a:stretch>
            <a:fillRect/>
          </a:stretch>
        </p:blipFill>
        <p:spPr>
          <a:xfrm>
            <a:off x="2771800" y="4365104"/>
            <a:ext cx="936625" cy="63817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4"/>
          <p:cNvSpPr txBox="1">
            <a:spLocks noChangeArrowheads="1"/>
          </p:cNvSpPr>
          <p:nvPr/>
        </p:nvSpPr>
        <p:spPr bwMode="auto">
          <a:xfrm>
            <a:off x="1266825" y="2006600"/>
            <a:ext cx="71278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滑块连接</a:t>
            </a:r>
            <a:r>
              <a:rPr lang="zh-CN" altLang="en-US" sz="2000">
                <a:latin typeface="Times New Roman" panose="02020603050405020304" pitchFamily="18" charset="0"/>
              </a:rPr>
              <a:t> </a:t>
            </a:r>
          </a:p>
          <a:p>
            <a:pPr eaLnBrk="1" hangingPunct="1"/>
            <a:r>
              <a:rPr lang="zh-CN" altLang="en-US" sz="2000">
                <a:latin typeface="Times New Roman" panose="02020603050405020304" pitchFamily="18" charset="0"/>
              </a:rPr>
              <a:t>滑动杆连接仅有一个沿轴向的平移自由度，滑动杆连接需要一个轴对齐约束，一个平面匹配或对齐约束以限制连接元件的旋转运动，与销连接正好相反，滑动杆提供了一个平移自由度，没有旋转自由度。</a:t>
            </a:r>
          </a:p>
        </p:txBody>
      </p:sp>
      <p:sp>
        <p:nvSpPr>
          <p:cNvPr id="37890" name="Text Box 5"/>
          <p:cNvSpPr txBox="1">
            <a:spLocks noChangeArrowheads="1"/>
          </p:cNvSpPr>
          <p:nvPr/>
        </p:nvSpPr>
        <p:spPr bwMode="auto">
          <a:xfrm>
            <a:off x="3643313" y="1285875"/>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37891" name="Picture 6" descr="滑动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63" y="3786188"/>
            <a:ext cx="54006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AutoShape 7"/>
          <p:cNvSpPr>
            <a:spLocks noChangeArrowheads="1"/>
          </p:cNvSpPr>
          <p:nvPr/>
        </p:nvSpPr>
        <p:spPr bwMode="auto">
          <a:xfrm>
            <a:off x="142875" y="5707063"/>
            <a:ext cx="2735263" cy="1150937"/>
          </a:xfrm>
          <a:prstGeom prst="wedgeRoundRectCallout">
            <a:avLst>
              <a:gd name="adj1" fmla="val 91708"/>
              <a:gd name="adj2" fmla="val -70185"/>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选定一对过轴线的平面，以限定二者之间不能转动</a:t>
            </a:r>
          </a:p>
        </p:txBody>
      </p:sp>
      <p:grpSp>
        <p:nvGrpSpPr>
          <p:cNvPr id="37893" name="组合 14"/>
          <p:cNvGrpSpPr>
            <a:grpSpLocks/>
          </p:cNvGrpSpPr>
          <p:nvPr/>
        </p:nvGrpSpPr>
        <p:grpSpPr bwMode="auto">
          <a:xfrm>
            <a:off x="0" y="214313"/>
            <a:ext cx="9358313" cy="857250"/>
            <a:chOff x="142844" y="-3683175"/>
            <a:chExt cx="9358282" cy="8471084"/>
          </a:xfrm>
        </p:grpSpPr>
        <p:sp>
          <p:nvSpPr>
            <p:cNvPr id="37894"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7895" name="直接连接符 12"/>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49123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38914" name="Text Box 4"/>
          <p:cNvSpPr txBox="1">
            <a:spLocks noChangeArrowheads="1"/>
          </p:cNvSpPr>
          <p:nvPr/>
        </p:nvSpPr>
        <p:spPr bwMode="auto">
          <a:xfrm>
            <a:off x="1266825" y="2722563"/>
            <a:ext cx="6985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圆柱连接</a:t>
            </a:r>
          </a:p>
          <a:p>
            <a:pPr eaLnBrk="1" hangingPunct="1"/>
            <a:r>
              <a:rPr lang="zh-CN" altLang="en-US" sz="2000">
                <a:latin typeface="Times New Roman" panose="02020603050405020304" pitchFamily="18" charset="0"/>
              </a:rPr>
              <a:t>连接元件即可以绕轴线相对于附着元件转动，也可以沿着轴线相对于附着元件平移，只需要一个轴对齐约束，圆柱连接提供了一个平移自由度，一个旋转自由度。 </a:t>
            </a:r>
          </a:p>
        </p:txBody>
      </p:sp>
      <p:sp>
        <p:nvSpPr>
          <p:cNvPr id="38915" name="Text Box 5"/>
          <p:cNvSpPr txBox="1">
            <a:spLocks noChangeArrowheads="1"/>
          </p:cNvSpPr>
          <p:nvPr/>
        </p:nvSpPr>
        <p:spPr bwMode="auto">
          <a:xfrm>
            <a:off x="3643313" y="1785938"/>
            <a:ext cx="196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38916" name="Picture 6" descr="圆柱连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4594225"/>
            <a:ext cx="52578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组合 14"/>
          <p:cNvGrpSpPr>
            <a:grpSpLocks/>
          </p:cNvGrpSpPr>
          <p:nvPr/>
        </p:nvGrpSpPr>
        <p:grpSpPr bwMode="auto">
          <a:xfrm>
            <a:off x="0" y="214313"/>
            <a:ext cx="9358313" cy="857250"/>
            <a:chOff x="142844" y="-3683175"/>
            <a:chExt cx="9358282" cy="8471084"/>
          </a:xfrm>
        </p:grpSpPr>
        <p:sp>
          <p:nvSpPr>
            <p:cNvPr id="38918"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8919" name="直接连接符 10"/>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6491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39938" name="Text Box 4"/>
          <p:cNvSpPr txBox="1">
            <a:spLocks noChangeArrowheads="1"/>
          </p:cNvSpPr>
          <p:nvPr/>
        </p:nvSpPr>
        <p:spPr bwMode="auto">
          <a:xfrm>
            <a:off x="1143000" y="2286000"/>
            <a:ext cx="69135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平面连接</a:t>
            </a:r>
          </a:p>
          <a:p>
            <a:pPr eaLnBrk="1" hangingPunct="1"/>
            <a:r>
              <a:rPr lang="zh-CN" altLang="en-US" sz="2000">
                <a:latin typeface="Times New Roman" panose="02020603050405020304" pitchFamily="18" charset="0"/>
              </a:rPr>
              <a:t>平面连接的元件即可以在一个平面内相对于附着元件移动，也可以绕着垂直于该平面的</a:t>
            </a:r>
          </a:p>
          <a:p>
            <a:pPr eaLnBrk="1" hangingPunct="1"/>
            <a:r>
              <a:rPr lang="zh-CN" altLang="en-US" sz="2000">
                <a:latin typeface="Times New Roman" panose="02020603050405020304" pitchFamily="18" charset="0"/>
              </a:rPr>
              <a:t>轴线相对于附着元件转动，只需要一个平面匹配约束</a:t>
            </a:r>
            <a:r>
              <a:rPr lang="zh-CN" altLang="en-US" sz="2400">
                <a:latin typeface="Times New Roman" panose="02020603050405020304" pitchFamily="18" charset="0"/>
              </a:rPr>
              <a:t>。 </a:t>
            </a:r>
          </a:p>
        </p:txBody>
      </p:sp>
      <p:sp>
        <p:nvSpPr>
          <p:cNvPr id="39939" name="Text Box 5"/>
          <p:cNvSpPr txBox="1">
            <a:spLocks noChangeArrowheads="1"/>
          </p:cNvSpPr>
          <p:nvPr/>
        </p:nvSpPr>
        <p:spPr bwMode="auto">
          <a:xfrm>
            <a:off x="3571875" y="142875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39940" name="Picture 6" descr="平面连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3798888"/>
            <a:ext cx="489743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1" name="组合 14"/>
          <p:cNvGrpSpPr>
            <a:grpSpLocks/>
          </p:cNvGrpSpPr>
          <p:nvPr/>
        </p:nvGrpSpPr>
        <p:grpSpPr bwMode="auto">
          <a:xfrm>
            <a:off x="0" y="214313"/>
            <a:ext cx="9358313" cy="857250"/>
            <a:chOff x="142844" y="-3683175"/>
            <a:chExt cx="9358282" cy="8471084"/>
          </a:xfrm>
        </p:grpSpPr>
        <p:sp>
          <p:nvSpPr>
            <p:cNvPr id="39942"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39943" name="直接连接符 10"/>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7146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40962" name="Text Box 4"/>
          <p:cNvSpPr txBox="1">
            <a:spLocks noChangeArrowheads="1"/>
          </p:cNvSpPr>
          <p:nvPr/>
        </p:nvSpPr>
        <p:spPr bwMode="auto">
          <a:xfrm>
            <a:off x="1071563" y="2286000"/>
            <a:ext cx="70564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球连接</a:t>
            </a:r>
          </a:p>
          <a:p>
            <a:pPr eaLnBrk="1" hangingPunct="1"/>
            <a:r>
              <a:rPr lang="zh-CN" altLang="en-US" sz="2000">
                <a:latin typeface="Times New Roman" panose="02020603050405020304" pitchFamily="18" charset="0"/>
              </a:rPr>
              <a:t>     连接元件在约束点上可以沿附着组件任何方向转动，只允许两点对齐约束，提供了三个旋转自由度。</a:t>
            </a:r>
          </a:p>
        </p:txBody>
      </p:sp>
      <p:sp>
        <p:nvSpPr>
          <p:cNvPr id="40963" name="Text Box 5"/>
          <p:cNvSpPr txBox="1">
            <a:spLocks noChangeArrowheads="1"/>
          </p:cNvSpPr>
          <p:nvPr/>
        </p:nvSpPr>
        <p:spPr bwMode="auto">
          <a:xfrm>
            <a:off x="3643313" y="1571625"/>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40964" name="Picture 6" descr="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284538"/>
            <a:ext cx="56896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组合 14"/>
          <p:cNvGrpSpPr>
            <a:grpSpLocks/>
          </p:cNvGrpSpPr>
          <p:nvPr/>
        </p:nvGrpSpPr>
        <p:grpSpPr bwMode="auto">
          <a:xfrm>
            <a:off x="0" y="214313"/>
            <a:ext cx="9358313" cy="857250"/>
            <a:chOff x="142844" y="-3683175"/>
            <a:chExt cx="9358282" cy="8471084"/>
          </a:xfrm>
        </p:grpSpPr>
        <p:sp>
          <p:nvSpPr>
            <p:cNvPr id="40966"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0967" name="直接连接符 10"/>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86544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41986" name="Text Box 4"/>
          <p:cNvSpPr txBox="1">
            <a:spLocks noChangeArrowheads="1"/>
          </p:cNvSpPr>
          <p:nvPr/>
        </p:nvSpPr>
        <p:spPr bwMode="auto">
          <a:xfrm>
            <a:off x="1000125" y="2643188"/>
            <a:ext cx="7273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b="1">
                <a:latin typeface="Times New Roman" panose="02020603050405020304" pitchFamily="18" charset="0"/>
              </a:rPr>
              <a:t>轴承连接</a:t>
            </a:r>
          </a:p>
          <a:p>
            <a:pPr eaLnBrk="1" hangingPunct="1"/>
            <a:r>
              <a:rPr lang="zh-CN" altLang="en-US" sz="2000">
                <a:latin typeface="Times New Roman" panose="02020603050405020304" pitchFamily="18" charset="0"/>
              </a:rPr>
              <a:t>    轴承连接是通过点与轴线约束来实现的，可以沿三个方向旋转，并且能沿着轴线移动，需要一个点与一条轴约束，具有一个平移自由度，三个旋转自由度</a:t>
            </a:r>
            <a:r>
              <a:rPr lang="zh-CN" altLang="en-US" sz="2400">
                <a:latin typeface="Times New Roman" panose="02020603050405020304" pitchFamily="18" charset="0"/>
              </a:rPr>
              <a:t> </a:t>
            </a:r>
          </a:p>
        </p:txBody>
      </p:sp>
      <p:sp>
        <p:nvSpPr>
          <p:cNvPr id="41987" name="Text Box 5"/>
          <p:cNvSpPr txBox="1">
            <a:spLocks noChangeArrowheads="1"/>
          </p:cNvSpPr>
          <p:nvPr/>
        </p:nvSpPr>
        <p:spPr bwMode="auto">
          <a:xfrm>
            <a:off x="3663950" y="1635125"/>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pic>
        <p:nvPicPr>
          <p:cNvPr id="41988" name="Picture 6" descr="轴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4298950"/>
            <a:ext cx="58324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9" name="组合 14"/>
          <p:cNvGrpSpPr>
            <a:grpSpLocks/>
          </p:cNvGrpSpPr>
          <p:nvPr/>
        </p:nvGrpSpPr>
        <p:grpSpPr bwMode="auto">
          <a:xfrm>
            <a:off x="0" y="214313"/>
            <a:ext cx="9358313" cy="857250"/>
            <a:chOff x="142844" y="-3683175"/>
            <a:chExt cx="9358282" cy="8471084"/>
          </a:xfrm>
        </p:grpSpPr>
        <p:sp>
          <p:nvSpPr>
            <p:cNvPr id="41990"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1991" name="直接连接符 10"/>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86315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43010" name="Text Box 4"/>
          <p:cNvSpPr txBox="1">
            <a:spLocks noChangeArrowheads="1"/>
          </p:cNvSpPr>
          <p:nvPr/>
        </p:nvSpPr>
        <p:spPr bwMode="auto">
          <a:xfrm>
            <a:off x="1071563" y="2143125"/>
            <a:ext cx="712946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A553A"/>
                </a:solidFill>
                <a:latin typeface="Times New Roman" panose="02020603050405020304" pitchFamily="18" charset="0"/>
              </a:rPr>
              <a:t>◆</a:t>
            </a:r>
            <a:r>
              <a:rPr lang="zh-CN" altLang="en-US" sz="2000">
                <a:solidFill>
                  <a:srgbClr val="FA553A"/>
                </a:solidFill>
                <a:latin typeface="Times New Roman" panose="02020603050405020304" pitchFamily="18" charset="0"/>
              </a:rPr>
              <a:t>　</a:t>
            </a:r>
            <a:r>
              <a:rPr lang="zh-CN" altLang="en-US" sz="2000">
                <a:latin typeface="Times New Roman" panose="02020603050405020304" pitchFamily="18" charset="0"/>
              </a:rPr>
              <a:t>刚性连接 </a:t>
            </a:r>
          </a:p>
          <a:p>
            <a:pPr eaLnBrk="1" hangingPunct="1"/>
            <a:r>
              <a:rPr lang="zh-CN" altLang="en-US" sz="2000">
                <a:latin typeface="Times New Roman" panose="02020603050405020304" pitchFamily="18" charset="0"/>
              </a:rPr>
              <a:t>连接元件和附着元件之间没有任何相对运动，六个自由度完全被约束了。</a:t>
            </a:r>
          </a:p>
          <a:p>
            <a:pPr eaLnBrk="1" hangingPunct="1"/>
            <a:endParaRPr lang="zh-CN" altLang="en-US" sz="2000">
              <a:latin typeface="Times New Roman" panose="02020603050405020304" pitchFamily="18" charset="0"/>
            </a:endParaRPr>
          </a:p>
          <a:p>
            <a:pPr eaLnBrk="1" hangingPunct="1"/>
            <a:r>
              <a:rPr lang="zh-CN" altLang="en-US" sz="2000">
                <a:solidFill>
                  <a:srgbClr val="FA553A"/>
                </a:solidFill>
                <a:latin typeface="Times New Roman" panose="02020603050405020304" pitchFamily="18" charset="0"/>
              </a:rPr>
              <a:t>◆　</a:t>
            </a:r>
            <a:r>
              <a:rPr lang="zh-CN" altLang="en-US" sz="2000">
                <a:latin typeface="Times New Roman" panose="02020603050405020304" pitchFamily="18" charset="0"/>
              </a:rPr>
              <a:t>焊接</a:t>
            </a:r>
          </a:p>
          <a:p>
            <a:pPr eaLnBrk="1" hangingPunct="1"/>
            <a:r>
              <a:rPr lang="zh-CN" altLang="en-US" sz="2000">
                <a:latin typeface="Times New Roman" panose="02020603050405020304" pitchFamily="18" charset="0"/>
              </a:rPr>
              <a:t>焊接将两个元件连接在一起，没有任何相对运动，只能通过坐标系进行约束。 </a:t>
            </a:r>
          </a:p>
          <a:p>
            <a:pPr eaLnBrk="1" hangingPunct="1"/>
            <a:endParaRPr lang="zh-CN" altLang="en-US" sz="2000">
              <a:latin typeface="Times New Roman" panose="02020603050405020304" pitchFamily="18" charset="0"/>
            </a:endParaRPr>
          </a:p>
          <a:p>
            <a:pPr eaLnBrk="1" hangingPunct="1"/>
            <a:r>
              <a:rPr lang="zh-CN" altLang="en-US" sz="2000">
                <a:solidFill>
                  <a:srgbClr val="FA553A"/>
                </a:solidFill>
                <a:latin typeface="Times New Roman" panose="02020603050405020304" pitchFamily="18" charset="0"/>
              </a:rPr>
              <a:t>◆</a:t>
            </a:r>
            <a:r>
              <a:rPr lang="zh-CN" altLang="en-US" sz="2000">
                <a:latin typeface="Times New Roman" panose="02020603050405020304" pitchFamily="18" charset="0"/>
              </a:rPr>
              <a:t> 　</a:t>
            </a:r>
            <a:r>
              <a:rPr lang="en-US" altLang="zh-CN" sz="2000" b="1">
                <a:latin typeface="Times New Roman" panose="02020603050405020304" pitchFamily="18" charset="0"/>
              </a:rPr>
              <a:t>6DOF</a:t>
            </a:r>
            <a:r>
              <a:rPr lang="zh-CN" altLang="en-US" sz="2000" b="1">
                <a:latin typeface="Times New Roman" panose="02020603050405020304" pitchFamily="18" charset="0"/>
              </a:rPr>
              <a:t>：</a:t>
            </a:r>
            <a:r>
              <a:rPr lang="zh-CN" altLang="en-US" sz="2000">
                <a:latin typeface="Times New Roman" panose="02020603050405020304" pitchFamily="18" charset="0"/>
              </a:rPr>
              <a:t>即</a:t>
            </a:r>
            <a:r>
              <a:rPr lang="en-US" altLang="zh-CN" sz="2000">
                <a:latin typeface="Times New Roman" panose="02020603050405020304" pitchFamily="18" charset="0"/>
              </a:rPr>
              <a:t>6</a:t>
            </a:r>
            <a:r>
              <a:rPr lang="zh-CN" altLang="en-US" sz="2000">
                <a:latin typeface="Times New Roman" panose="02020603050405020304" pitchFamily="18" charset="0"/>
              </a:rPr>
              <a:t>自由度，也就是对元件不作任何约束，仅用一个元件坐标系和一个组件坐标系重合来使元件与组件发生关联。元件可任意旋转和平移，具有</a:t>
            </a:r>
            <a:r>
              <a:rPr lang="en-US" altLang="zh-CN" sz="2000">
                <a:latin typeface="Times New Roman" panose="02020603050405020304" pitchFamily="18" charset="0"/>
              </a:rPr>
              <a:t>3</a:t>
            </a:r>
            <a:r>
              <a:rPr lang="zh-CN" altLang="en-US" sz="2000">
                <a:latin typeface="Times New Roman" panose="02020603050405020304" pitchFamily="18" charset="0"/>
              </a:rPr>
              <a:t>个旋转自由度和</a:t>
            </a:r>
            <a:r>
              <a:rPr lang="en-US" altLang="zh-CN" sz="2000">
                <a:latin typeface="Times New Roman" panose="02020603050405020304" pitchFamily="18" charset="0"/>
              </a:rPr>
              <a:t>3</a:t>
            </a:r>
            <a:r>
              <a:rPr lang="zh-CN" altLang="en-US" sz="2000">
                <a:latin typeface="Times New Roman" panose="02020603050405020304" pitchFamily="18" charset="0"/>
              </a:rPr>
              <a:t>个平移自由度，总自由度为</a:t>
            </a:r>
            <a:r>
              <a:rPr lang="en-US" altLang="zh-CN" sz="2000">
                <a:latin typeface="Times New Roman" panose="02020603050405020304" pitchFamily="18" charset="0"/>
              </a:rPr>
              <a:t>6</a:t>
            </a:r>
            <a:r>
              <a:rPr lang="zh-CN" altLang="en-US" sz="2000">
                <a:latin typeface="Times New Roman" panose="02020603050405020304" pitchFamily="18" charset="0"/>
              </a:rPr>
              <a:t>。 </a:t>
            </a:r>
          </a:p>
        </p:txBody>
      </p:sp>
      <p:sp>
        <p:nvSpPr>
          <p:cNvPr id="43011" name="Text Box 5"/>
          <p:cNvSpPr txBox="1">
            <a:spLocks noChangeArrowheads="1"/>
          </p:cNvSpPr>
          <p:nvPr/>
        </p:nvSpPr>
        <p:spPr bwMode="auto">
          <a:xfrm>
            <a:off x="3786188" y="1500188"/>
            <a:ext cx="196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连接的定义</a:t>
            </a:r>
          </a:p>
        </p:txBody>
      </p:sp>
      <p:grpSp>
        <p:nvGrpSpPr>
          <p:cNvPr id="43012" name="组合 14"/>
          <p:cNvGrpSpPr>
            <a:grpSpLocks/>
          </p:cNvGrpSpPr>
          <p:nvPr/>
        </p:nvGrpSpPr>
        <p:grpSpPr bwMode="auto">
          <a:xfrm>
            <a:off x="0" y="214313"/>
            <a:ext cx="9358313" cy="857250"/>
            <a:chOff x="142844" y="-3683175"/>
            <a:chExt cx="9358282" cy="8471084"/>
          </a:xfrm>
        </p:grpSpPr>
        <p:sp>
          <p:nvSpPr>
            <p:cNvPr id="43013"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3014"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435445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4034" name="组合 14"/>
          <p:cNvGrpSpPr>
            <a:grpSpLocks/>
          </p:cNvGrpSpPr>
          <p:nvPr/>
        </p:nvGrpSpPr>
        <p:grpSpPr bwMode="auto">
          <a:xfrm>
            <a:off x="0" y="214313"/>
            <a:ext cx="9358313" cy="857250"/>
            <a:chOff x="142844" y="-3683175"/>
            <a:chExt cx="9358282" cy="8471084"/>
          </a:xfrm>
        </p:grpSpPr>
        <p:sp>
          <p:nvSpPr>
            <p:cNvPr id="44035"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4036"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44037" name="Text Box 5"/>
          <p:cNvSpPr txBox="1">
            <a:spLocks noChangeArrowheads="1"/>
          </p:cNvSpPr>
          <p:nvPr/>
        </p:nvSpPr>
        <p:spPr bwMode="auto">
          <a:xfrm>
            <a:off x="500063" y="1214438"/>
            <a:ext cx="84978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a:t>	</a:t>
            </a:r>
            <a:r>
              <a:rPr lang="zh-CN" altLang="en-US" sz="3200"/>
              <a:t>定义完连接后，通过“应用程序” →“动画”界面。</a:t>
            </a:r>
          </a:p>
        </p:txBody>
      </p:sp>
      <p:pic>
        <p:nvPicPr>
          <p:cNvPr id="44038"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2286000"/>
            <a:ext cx="70294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图片 1" descr="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2292350"/>
            <a:ext cx="696595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23"/>
          <p:cNvSpPr>
            <a:spLocks noChangeArrowheads="1"/>
          </p:cNvSpPr>
          <p:nvPr/>
        </p:nvSpPr>
        <p:spPr bwMode="auto">
          <a:xfrm>
            <a:off x="4576763" y="2857500"/>
            <a:ext cx="576262" cy="863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97358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57325"/>
            <a:ext cx="58102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5059" name="组合 14"/>
          <p:cNvGrpSpPr>
            <a:grpSpLocks/>
          </p:cNvGrpSpPr>
          <p:nvPr/>
        </p:nvGrpSpPr>
        <p:grpSpPr bwMode="auto">
          <a:xfrm>
            <a:off x="0" y="214313"/>
            <a:ext cx="9358313" cy="857250"/>
            <a:chOff x="142844" y="-3683175"/>
            <a:chExt cx="9358282" cy="8471084"/>
          </a:xfrm>
        </p:grpSpPr>
        <p:sp>
          <p:nvSpPr>
            <p:cNvPr id="45060"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5061"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45062" name="Text Box 5"/>
          <p:cNvSpPr txBox="1">
            <a:spLocks noChangeArrowheads="1"/>
          </p:cNvSpPr>
          <p:nvPr/>
        </p:nvSpPr>
        <p:spPr bwMode="auto">
          <a:xfrm>
            <a:off x="357188" y="1928813"/>
            <a:ext cx="24288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a:t>    </a:t>
            </a:r>
            <a:r>
              <a:rPr lang="zh-CN" altLang="en-US" sz="3200"/>
              <a:t>可以生成三种动画：</a:t>
            </a:r>
            <a:endParaRPr lang="en-US" altLang="zh-CN" sz="3200"/>
          </a:p>
          <a:p>
            <a:pPr eaLnBrk="1" hangingPunct="1">
              <a:spcBef>
                <a:spcPct val="50000"/>
              </a:spcBef>
            </a:pPr>
            <a:r>
              <a:rPr lang="zh-CN" altLang="en-US" sz="3200"/>
              <a:t>分解动画</a:t>
            </a:r>
            <a:endParaRPr lang="en-US" altLang="zh-CN" sz="3200"/>
          </a:p>
          <a:p>
            <a:pPr eaLnBrk="1" hangingPunct="1">
              <a:spcBef>
                <a:spcPct val="50000"/>
              </a:spcBef>
            </a:pPr>
            <a:r>
              <a:rPr lang="zh-CN" altLang="en-US" sz="3200"/>
              <a:t>快照动画</a:t>
            </a:r>
            <a:endParaRPr lang="en-US" altLang="zh-CN" sz="3200"/>
          </a:p>
          <a:p>
            <a:pPr eaLnBrk="1" hangingPunct="1">
              <a:spcBef>
                <a:spcPct val="50000"/>
              </a:spcBef>
            </a:pPr>
            <a:r>
              <a:rPr lang="zh-CN" altLang="en-US" sz="3200"/>
              <a:t>从机构动态对象倒入</a:t>
            </a:r>
            <a:endParaRPr lang="en-US" altLang="zh-CN" sz="3200"/>
          </a:p>
          <a:p>
            <a:pPr eaLnBrk="1" hangingPunct="1">
              <a:spcBef>
                <a:spcPct val="50000"/>
              </a:spcBef>
            </a:pPr>
            <a:endParaRPr lang="zh-CN" altLang="en-US" sz="3200"/>
          </a:p>
        </p:txBody>
      </p:sp>
      <p:sp>
        <p:nvSpPr>
          <p:cNvPr id="12" name="Oval 23"/>
          <p:cNvSpPr>
            <a:spLocks noChangeArrowheads="1"/>
          </p:cNvSpPr>
          <p:nvPr/>
        </p:nvSpPr>
        <p:spPr bwMode="auto">
          <a:xfrm>
            <a:off x="0" y="3071813"/>
            <a:ext cx="2357438" cy="142875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574241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5425"/>
            <a:ext cx="576262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6083" name="组合 14"/>
          <p:cNvGrpSpPr>
            <a:grpSpLocks/>
          </p:cNvGrpSpPr>
          <p:nvPr/>
        </p:nvGrpSpPr>
        <p:grpSpPr bwMode="auto">
          <a:xfrm>
            <a:off x="0" y="214313"/>
            <a:ext cx="9358313" cy="857250"/>
            <a:chOff x="142844" y="-3683175"/>
            <a:chExt cx="9358282" cy="8471084"/>
          </a:xfrm>
        </p:grpSpPr>
        <p:sp>
          <p:nvSpPr>
            <p:cNvPr id="46084"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6085"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 name="Oval 23"/>
          <p:cNvSpPr>
            <a:spLocks noChangeArrowheads="1"/>
          </p:cNvSpPr>
          <p:nvPr/>
        </p:nvSpPr>
        <p:spPr bwMode="auto">
          <a:xfrm>
            <a:off x="3917950" y="1643063"/>
            <a:ext cx="642938" cy="78581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5"/>
          <p:cNvSpPr txBox="1">
            <a:spLocks noChangeArrowheads="1"/>
          </p:cNvSpPr>
          <p:nvPr/>
        </p:nvSpPr>
        <p:spPr bwMode="auto">
          <a:xfrm>
            <a:off x="142875" y="1857375"/>
            <a:ext cx="2643188" cy="2308225"/>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1</a:t>
            </a:r>
            <a:r>
              <a:rPr lang="zh-CN" altLang="en-US" sz="3200" dirty="0">
                <a:sym typeface="+mn-ea"/>
              </a:rPr>
              <a:t>、分解动画</a:t>
            </a:r>
            <a:endParaRPr lang="en-US" altLang="zh-CN" sz="3200" dirty="0">
              <a:sym typeface="+mn-ea"/>
            </a:endParaRPr>
          </a:p>
          <a:p>
            <a:pPr>
              <a:spcBef>
                <a:spcPct val="50000"/>
              </a:spcBef>
              <a:buFontTx/>
              <a:buNone/>
              <a:defRPr/>
            </a:pPr>
            <a:r>
              <a:rPr lang="zh-CN" altLang="en-US" sz="3200" dirty="0">
                <a:sym typeface="+mn-ea"/>
              </a:rPr>
              <a:t>       把前边做的分解过程做成动画</a:t>
            </a:r>
          </a:p>
        </p:txBody>
      </p:sp>
      <p:pic>
        <p:nvPicPr>
          <p:cNvPr id="368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063" y="2311400"/>
            <a:ext cx="2657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900" y="3933825"/>
            <a:ext cx="29813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a:spLocks noChangeArrowheads="1"/>
          </p:cNvSpPr>
          <p:nvPr/>
        </p:nvSpPr>
        <p:spPr bwMode="auto">
          <a:xfrm>
            <a:off x="7812088" y="4941888"/>
            <a:ext cx="642937" cy="4778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093534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73"/>
                                        </p:tgtEl>
                                        <p:attrNameLst>
                                          <p:attrName>style.visibility</p:attrName>
                                        </p:attrNameLst>
                                      </p:cBhvr>
                                      <p:to>
                                        <p:strVal val="visible"/>
                                      </p:to>
                                    </p:set>
                                    <p:animEffect transition="in" filter="blinds(horizontal)">
                                      <p:cBhvr>
                                        <p:cTn id="12" dur="500"/>
                                        <p:tgtEl>
                                          <p:spTgt spid="36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874"/>
                                        </p:tgtEl>
                                        <p:attrNameLst>
                                          <p:attrName>style.visibility</p:attrName>
                                        </p:attrNameLst>
                                      </p:cBhvr>
                                      <p:to>
                                        <p:strVal val="visible"/>
                                      </p:to>
                                    </p:set>
                                    <p:animEffect transition="in" filter="blinds(horizontal)">
                                      <p:cBhvr>
                                        <p:cTn id="17" dur="500"/>
                                        <p:tgtEl>
                                          <p:spTgt spid="368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25" y="1192213"/>
            <a:ext cx="6088063"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7107" name="组合 14"/>
          <p:cNvGrpSpPr>
            <a:grpSpLocks/>
          </p:cNvGrpSpPr>
          <p:nvPr/>
        </p:nvGrpSpPr>
        <p:grpSpPr bwMode="auto">
          <a:xfrm>
            <a:off x="0" y="214313"/>
            <a:ext cx="9358313" cy="857250"/>
            <a:chOff x="142844" y="-3683175"/>
            <a:chExt cx="9358282" cy="8471084"/>
          </a:xfrm>
        </p:grpSpPr>
        <p:sp>
          <p:nvSpPr>
            <p:cNvPr id="47108"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7109"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 name="Oval 23"/>
          <p:cNvSpPr>
            <a:spLocks noChangeArrowheads="1"/>
          </p:cNvSpPr>
          <p:nvPr/>
        </p:nvSpPr>
        <p:spPr bwMode="auto">
          <a:xfrm>
            <a:off x="4572000" y="1428750"/>
            <a:ext cx="642938" cy="7858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2428875"/>
            <a:ext cx="272415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7"/>
          <p:cNvSpPr>
            <a:spLocks noChangeArrowheads="1"/>
          </p:cNvSpPr>
          <p:nvPr/>
        </p:nvSpPr>
        <p:spPr bwMode="auto">
          <a:xfrm>
            <a:off x="0" y="4357688"/>
            <a:ext cx="2990850" cy="2000250"/>
          </a:xfrm>
          <a:prstGeom prst="wedgeEllipseCallout">
            <a:avLst>
              <a:gd name="adj1" fmla="val 75176"/>
              <a:gd name="adj2" fmla="val -8759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在此设置不同状态下的时间</a:t>
            </a:r>
          </a:p>
        </p:txBody>
      </p:sp>
      <p:sp>
        <p:nvSpPr>
          <p:cNvPr id="11" name="Oval 23"/>
          <p:cNvSpPr>
            <a:spLocks noChangeArrowheads="1"/>
          </p:cNvSpPr>
          <p:nvPr/>
        </p:nvSpPr>
        <p:spPr bwMode="auto">
          <a:xfrm>
            <a:off x="5357813" y="3571875"/>
            <a:ext cx="500062"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7"/>
          <p:cNvSpPr>
            <a:spLocks noChangeArrowheads="1"/>
          </p:cNvSpPr>
          <p:nvPr/>
        </p:nvSpPr>
        <p:spPr bwMode="auto">
          <a:xfrm>
            <a:off x="3571875" y="4500563"/>
            <a:ext cx="2990850" cy="1357312"/>
          </a:xfrm>
          <a:prstGeom prst="wedgeEllipseCallout">
            <a:avLst>
              <a:gd name="adj1" fmla="val 18560"/>
              <a:gd name="adj2" fmla="val -93806"/>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按</a:t>
            </a:r>
            <a:r>
              <a:rPr lang="en-US" altLang="zh-CN" sz="3200"/>
              <a:t>+</a:t>
            </a:r>
            <a:r>
              <a:rPr lang="zh-CN" altLang="en-US" sz="3200"/>
              <a:t>号设定关键帧</a:t>
            </a:r>
          </a:p>
        </p:txBody>
      </p:sp>
      <p:pic>
        <p:nvPicPr>
          <p:cNvPr id="60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5" y="2428875"/>
            <a:ext cx="27051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23"/>
          <p:cNvSpPr>
            <a:spLocks noChangeArrowheads="1"/>
          </p:cNvSpPr>
          <p:nvPr/>
        </p:nvSpPr>
        <p:spPr bwMode="auto">
          <a:xfrm>
            <a:off x="8358188" y="3571875"/>
            <a:ext cx="500062"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7"/>
          <p:cNvSpPr>
            <a:spLocks noChangeArrowheads="1"/>
          </p:cNvSpPr>
          <p:nvPr/>
        </p:nvSpPr>
        <p:spPr bwMode="auto">
          <a:xfrm>
            <a:off x="6643688" y="4500563"/>
            <a:ext cx="2990850" cy="1357312"/>
          </a:xfrm>
          <a:prstGeom prst="wedgeEllipseCallout">
            <a:avLst>
              <a:gd name="adj1" fmla="val 18560"/>
              <a:gd name="adj2" fmla="val -93806"/>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按</a:t>
            </a:r>
            <a:r>
              <a:rPr lang="en-US" altLang="zh-CN" sz="3200"/>
              <a:t>+</a:t>
            </a:r>
            <a:r>
              <a:rPr lang="zh-CN" altLang="en-US" sz="3200"/>
              <a:t>号增加关键帧</a:t>
            </a:r>
          </a:p>
        </p:txBody>
      </p:sp>
      <p:sp>
        <p:nvSpPr>
          <p:cNvPr id="16" name="Text Box 5"/>
          <p:cNvSpPr txBox="1">
            <a:spLocks noChangeArrowheads="1"/>
          </p:cNvSpPr>
          <p:nvPr/>
        </p:nvSpPr>
        <p:spPr bwMode="auto">
          <a:xfrm>
            <a:off x="142875" y="1857375"/>
            <a:ext cx="2643188" cy="2308225"/>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1</a:t>
            </a:r>
            <a:r>
              <a:rPr lang="zh-CN" altLang="en-US" sz="3200" dirty="0">
                <a:sym typeface="+mn-ea"/>
              </a:rPr>
              <a:t>、分解动画</a:t>
            </a:r>
            <a:endParaRPr lang="en-US" altLang="zh-CN" sz="3200" dirty="0">
              <a:sym typeface="+mn-ea"/>
            </a:endParaRPr>
          </a:p>
          <a:p>
            <a:pPr>
              <a:spcBef>
                <a:spcPct val="50000"/>
              </a:spcBef>
              <a:buFontTx/>
              <a:buNone/>
              <a:defRPr/>
            </a:pPr>
            <a:r>
              <a:rPr lang="zh-CN" altLang="en-US" sz="3200" dirty="0">
                <a:sym typeface="+mn-ea"/>
              </a:rPr>
              <a:t>       把前边做的分解过程做成动画</a:t>
            </a:r>
          </a:p>
        </p:txBody>
      </p:sp>
    </p:spTree>
    <p:extLst>
      <p:ext uri="{BB962C8B-B14F-4D97-AF65-F5344CB8AC3E}">
        <p14:creationId xmlns:p14="http://schemas.microsoft.com/office/powerpoint/2010/main" val="3922930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418"/>
                                        </p:tgtEl>
                                        <p:attrNameLst>
                                          <p:attrName>style.visibility</p:attrName>
                                        </p:attrNameLst>
                                      </p:cBhvr>
                                      <p:to>
                                        <p:strVal val="visible"/>
                                      </p:to>
                                    </p:set>
                                    <p:animEffect transition="in" filter="blinds(horizontal)">
                                      <p:cBhvr>
                                        <p:cTn id="12" dur="500"/>
                                        <p:tgtEl>
                                          <p:spTgt spid="604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par>
                          <p:cTn id="23" fill="hold" nodeType="afterGroup">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0419"/>
                                        </p:tgtEl>
                                        <p:attrNameLst>
                                          <p:attrName>style.visibility</p:attrName>
                                        </p:attrNameLst>
                                      </p:cBhvr>
                                      <p:to>
                                        <p:strVal val="visible"/>
                                      </p:to>
                                    </p:set>
                                    <p:animEffect transition="in" filter="blinds(horizontal)">
                                      <p:cBhvr>
                                        <p:cTn id="31" dur="500"/>
                                        <p:tgtEl>
                                          <p:spTgt spid="604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ox(in)">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a:xfrm>
            <a:off x="468313" y="0"/>
            <a:ext cx="8229600" cy="1143000"/>
          </a:xfrm>
        </p:spPr>
        <p:txBody>
          <a:bodyPr/>
          <a:lstStyle/>
          <a:p>
            <a:pPr eaLnBrk="1" hangingPunct="1"/>
            <a:r>
              <a:rPr lang="zh-CN" altLang="en-US" smtClean="0"/>
              <a:t>装配图</a:t>
            </a:r>
            <a:r>
              <a:rPr lang="en-US" altLang="zh-CN" smtClean="0"/>
              <a:t>__Creo </a:t>
            </a:r>
            <a:r>
              <a:rPr lang="zh-CN" altLang="en-US" smtClean="0"/>
              <a:t>中创建组件</a:t>
            </a:r>
          </a:p>
        </p:txBody>
      </p:sp>
      <p:sp>
        <p:nvSpPr>
          <p:cNvPr id="4098" name="Text Box 4"/>
          <p:cNvSpPr txBox="1">
            <a:spLocks noChangeArrowheads="1"/>
          </p:cNvSpPr>
          <p:nvPr/>
        </p:nvSpPr>
        <p:spPr bwMode="auto">
          <a:xfrm>
            <a:off x="250825" y="1341438"/>
            <a:ext cx="842486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a:t>　　装配所用到的零件必须放在一个文件夹里，所有零件以及装配图的</a:t>
            </a:r>
            <a:r>
              <a:rPr lang="zh-CN" altLang="en-US" sz="3600">
                <a:solidFill>
                  <a:srgbClr val="FF0000"/>
                </a:solidFill>
              </a:rPr>
              <a:t>单位必须一致</a:t>
            </a:r>
            <a:r>
              <a:rPr lang="zh-CN" altLang="en-US" sz="3600"/>
              <a:t>。最好把该文件夹设为工作路径。</a:t>
            </a:r>
          </a:p>
        </p:txBody>
      </p:sp>
      <p:sp>
        <p:nvSpPr>
          <p:cNvPr id="4099" name="Text Box 6"/>
          <p:cNvSpPr txBox="1">
            <a:spLocks noChangeArrowheads="1"/>
          </p:cNvSpPr>
          <p:nvPr/>
        </p:nvSpPr>
        <p:spPr bwMode="auto">
          <a:xfrm>
            <a:off x="285750" y="3500438"/>
            <a:ext cx="856932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000" dirty="0"/>
              <a:t>单位设置及修改</a:t>
            </a:r>
            <a:endParaRPr lang="en-US" altLang="zh-CN" sz="4000" dirty="0"/>
          </a:p>
          <a:p>
            <a:pPr eaLnBrk="1" hangingPunct="1">
              <a:spcBef>
                <a:spcPct val="50000"/>
              </a:spcBef>
            </a:pPr>
            <a:r>
              <a:rPr lang="zh-CN" altLang="en-US" sz="3600" dirty="0"/>
              <a:t>      “文件” －“准备”－“模型属性”－</a:t>
            </a:r>
            <a:r>
              <a:rPr lang="zh-CN" altLang="en-US" sz="3600" dirty="0" smtClean="0"/>
              <a:t>“单位”</a:t>
            </a:r>
            <a:endParaRPr lang="en-US" altLang="zh-CN" sz="3600" dirty="0"/>
          </a:p>
          <a:p>
            <a:pPr eaLnBrk="1" hangingPunct="1">
              <a:spcBef>
                <a:spcPct val="50000"/>
              </a:spcBef>
            </a:pPr>
            <a:r>
              <a:rPr lang="en-US" altLang="zh-CN" sz="3600" dirty="0"/>
              <a:t>     </a:t>
            </a:r>
            <a:r>
              <a:rPr lang="zh-CN" altLang="en-US" sz="3600" dirty="0"/>
              <a:t>如单纯做缩放，在“操作” －“缩放模型”中，给出缩放比例即可。　</a:t>
            </a:r>
          </a:p>
        </p:txBody>
      </p:sp>
    </p:spTree>
    <p:extLst>
      <p:ext uri="{BB962C8B-B14F-4D97-AF65-F5344CB8AC3E}">
        <p14:creationId xmlns:p14="http://schemas.microsoft.com/office/powerpoint/2010/main" val="539895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071563"/>
            <a:ext cx="8215312"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8131" name="组合 14"/>
          <p:cNvGrpSpPr>
            <a:grpSpLocks/>
          </p:cNvGrpSpPr>
          <p:nvPr/>
        </p:nvGrpSpPr>
        <p:grpSpPr bwMode="auto">
          <a:xfrm>
            <a:off x="0" y="214313"/>
            <a:ext cx="9358313" cy="857250"/>
            <a:chOff x="142844" y="-3683175"/>
            <a:chExt cx="9358282" cy="8471084"/>
          </a:xfrm>
        </p:grpSpPr>
        <p:sp>
          <p:nvSpPr>
            <p:cNvPr id="48132"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8133"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34820" name="Text Box 5"/>
          <p:cNvSpPr txBox="1">
            <a:spLocks noChangeArrowheads="1"/>
          </p:cNvSpPr>
          <p:nvPr/>
        </p:nvSpPr>
        <p:spPr bwMode="auto">
          <a:xfrm>
            <a:off x="142875" y="1857375"/>
            <a:ext cx="2643188" cy="2308225"/>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1</a:t>
            </a:r>
            <a:r>
              <a:rPr lang="zh-CN" altLang="en-US" sz="3200" dirty="0">
                <a:sym typeface="+mn-ea"/>
              </a:rPr>
              <a:t>、分解动画</a:t>
            </a:r>
            <a:endParaRPr lang="en-US" altLang="zh-CN" sz="3200" dirty="0">
              <a:sym typeface="+mn-ea"/>
            </a:endParaRPr>
          </a:p>
          <a:p>
            <a:pPr>
              <a:spcBef>
                <a:spcPct val="50000"/>
              </a:spcBef>
              <a:buFontTx/>
              <a:buNone/>
              <a:defRPr/>
            </a:pPr>
            <a:r>
              <a:rPr lang="zh-CN" altLang="en-US" sz="3200" dirty="0">
                <a:sym typeface="+mn-ea"/>
              </a:rPr>
              <a:t>       把前边做的分解过程做成动画</a:t>
            </a:r>
          </a:p>
        </p:txBody>
      </p:sp>
      <p:sp>
        <p:nvSpPr>
          <p:cNvPr id="11" name="Oval 23"/>
          <p:cNvSpPr>
            <a:spLocks noChangeArrowheads="1"/>
          </p:cNvSpPr>
          <p:nvPr/>
        </p:nvSpPr>
        <p:spPr bwMode="auto">
          <a:xfrm>
            <a:off x="3500438" y="3000375"/>
            <a:ext cx="2286000"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7"/>
          <p:cNvSpPr>
            <a:spLocks noChangeArrowheads="1"/>
          </p:cNvSpPr>
          <p:nvPr/>
        </p:nvSpPr>
        <p:spPr bwMode="auto">
          <a:xfrm>
            <a:off x="3571875" y="4500563"/>
            <a:ext cx="2990850" cy="1357312"/>
          </a:xfrm>
          <a:prstGeom prst="wedgeEllipseCallout">
            <a:avLst>
              <a:gd name="adj1" fmla="val 6102"/>
              <a:gd name="adj2" fmla="val -140380"/>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与设定的时间对应</a:t>
            </a:r>
          </a:p>
        </p:txBody>
      </p:sp>
      <p:sp>
        <p:nvSpPr>
          <p:cNvPr id="19" name="Oval 23"/>
          <p:cNvSpPr>
            <a:spLocks noChangeArrowheads="1"/>
          </p:cNvSpPr>
          <p:nvPr/>
        </p:nvSpPr>
        <p:spPr bwMode="auto">
          <a:xfrm>
            <a:off x="6286500" y="4143375"/>
            <a:ext cx="2286000"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1" name="直接箭头连接符 20"/>
          <p:cNvCxnSpPr/>
          <p:nvPr/>
        </p:nvCxnSpPr>
        <p:spPr>
          <a:xfrm>
            <a:off x="5000625" y="3143250"/>
            <a:ext cx="2071688" cy="1143000"/>
          </a:xfrm>
          <a:prstGeom prst="straightConnector1">
            <a:avLst/>
          </a:prstGeom>
          <a:ln w="635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2" name="Oval 23"/>
          <p:cNvSpPr>
            <a:spLocks noChangeArrowheads="1"/>
          </p:cNvSpPr>
          <p:nvPr/>
        </p:nvSpPr>
        <p:spPr bwMode="auto">
          <a:xfrm>
            <a:off x="6500813" y="6286500"/>
            <a:ext cx="785812"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535637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in)">
                                      <p:cBhvr>
                                        <p:cTn id="11" dur="500"/>
                                        <p:tgtEl>
                                          <p:spTgt spid="13"/>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9"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336675"/>
            <a:ext cx="7596187"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49155" name="组合 14"/>
          <p:cNvGrpSpPr>
            <a:grpSpLocks/>
          </p:cNvGrpSpPr>
          <p:nvPr/>
        </p:nvGrpSpPr>
        <p:grpSpPr bwMode="auto">
          <a:xfrm>
            <a:off x="0" y="214313"/>
            <a:ext cx="9358313" cy="857250"/>
            <a:chOff x="142844" y="-3683175"/>
            <a:chExt cx="9358282" cy="8471084"/>
          </a:xfrm>
        </p:grpSpPr>
        <p:sp>
          <p:nvSpPr>
            <p:cNvPr id="49156"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49157"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34820" name="Text Box 5"/>
          <p:cNvSpPr txBox="1">
            <a:spLocks noChangeArrowheads="1"/>
          </p:cNvSpPr>
          <p:nvPr/>
        </p:nvSpPr>
        <p:spPr bwMode="auto">
          <a:xfrm>
            <a:off x="0" y="3071813"/>
            <a:ext cx="2643188" cy="2308225"/>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1</a:t>
            </a:r>
            <a:r>
              <a:rPr lang="zh-CN" altLang="en-US" sz="3200" dirty="0">
                <a:sym typeface="+mn-ea"/>
              </a:rPr>
              <a:t>、分解动画</a:t>
            </a:r>
            <a:endParaRPr lang="en-US" altLang="zh-CN" sz="3200" dirty="0">
              <a:sym typeface="+mn-ea"/>
            </a:endParaRPr>
          </a:p>
          <a:p>
            <a:pPr>
              <a:spcBef>
                <a:spcPct val="50000"/>
              </a:spcBef>
              <a:buFontTx/>
              <a:buNone/>
              <a:defRPr/>
            </a:pPr>
            <a:r>
              <a:rPr lang="zh-CN" altLang="en-US" sz="3200" dirty="0">
                <a:sym typeface="+mn-ea"/>
              </a:rPr>
              <a:t>       把前边做的分解过程做成动画</a:t>
            </a:r>
          </a:p>
        </p:txBody>
      </p:sp>
      <p:sp>
        <p:nvSpPr>
          <p:cNvPr id="11" name="Oval 23"/>
          <p:cNvSpPr>
            <a:spLocks noChangeArrowheads="1"/>
          </p:cNvSpPr>
          <p:nvPr/>
        </p:nvSpPr>
        <p:spPr bwMode="auto">
          <a:xfrm>
            <a:off x="7929563" y="2428875"/>
            <a:ext cx="571500" cy="357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7"/>
          <p:cNvSpPr>
            <a:spLocks noChangeArrowheads="1"/>
          </p:cNvSpPr>
          <p:nvPr/>
        </p:nvSpPr>
        <p:spPr bwMode="auto">
          <a:xfrm>
            <a:off x="5929313" y="714375"/>
            <a:ext cx="2571750" cy="1285875"/>
          </a:xfrm>
          <a:prstGeom prst="wedgeEllipseCallout">
            <a:avLst>
              <a:gd name="adj1" fmla="val 48130"/>
              <a:gd name="adj2" fmla="val 9078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录制动画过程</a:t>
            </a:r>
          </a:p>
        </p:txBody>
      </p:sp>
      <p:sp>
        <p:nvSpPr>
          <p:cNvPr id="22" name="Oval 23"/>
          <p:cNvSpPr>
            <a:spLocks noChangeArrowheads="1"/>
          </p:cNvSpPr>
          <p:nvPr/>
        </p:nvSpPr>
        <p:spPr bwMode="auto">
          <a:xfrm>
            <a:off x="3714750" y="2500313"/>
            <a:ext cx="714375" cy="28575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0375"/>
            <a:ext cx="91440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23"/>
          <p:cNvSpPr>
            <a:spLocks noChangeArrowheads="1"/>
          </p:cNvSpPr>
          <p:nvPr/>
        </p:nvSpPr>
        <p:spPr bwMode="auto">
          <a:xfrm>
            <a:off x="0" y="3286125"/>
            <a:ext cx="714375" cy="28575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AutoShape 7"/>
          <p:cNvSpPr>
            <a:spLocks noChangeArrowheads="1"/>
          </p:cNvSpPr>
          <p:nvPr/>
        </p:nvSpPr>
        <p:spPr bwMode="auto">
          <a:xfrm>
            <a:off x="1143000" y="4643438"/>
            <a:ext cx="3286125" cy="1357312"/>
          </a:xfrm>
          <a:prstGeom prst="wedgeEllipseCallout">
            <a:avLst>
              <a:gd name="adj1" fmla="val -69819"/>
              <a:gd name="adj2" fmla="val -1301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导出外放动画</a:t>
            </a:r>
            <a:r>
              <a:rPr lang="en-US" altLang="zh-CN" sz="3200"/>
              <a:t>mpg</a:t>
            </a:r>
            <a:r>
              <a:rPr lang="zh-CN" altLang="en-US" sz="3200"/>
              <a:t>格式</a:t>
            </a:r>
          </a:p>
        </p:txBody>
      </p:sp>
    </p:spTree>
    <p:extLst>
      <p:ext uri="{BB962C8B-B14F-4D97-AF65-F5344CB8AC3E}">
        <p14:creationId xmlns:p14="http://schemas.microsoft.com/office/powerpoint/2010/main" val="230497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in)">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2467"/>
                                        </p:tgtEl>
                                        <p:attrNameLst>
                                          <p:attrName>style.visibility</p:attrName>
                                        </p:attrNameLst>
                                      </p:cBhvr>
                                      <p:to>
                                        <p:strVal val="visible"/>
                                      </p:to>
                                    </p:set>
                                    <p:animEffect transition="in" filter="blinds(horizontal)">
                                      <p:cBhvr>
                                        <p:cTn id="21" dur="500"/>
                                        <p:tgtEl>
                                          <p:spTgt spid="6246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par>
                          <p:cTn id="27" fill="hold" nodeType="afterGroup">
                            <p:stCondLst>
                              <p:cond delay="500"/>
                            </p:stCondLst>
                            <p:childTnLst>
                              <p:par>
                                <p:cTn id="28" presetID="4"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2"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335088"/>
            <a:ext cx="5929313"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0179" name="组合 14"/>
          <p:cNvGrpSpPr>
            <a:grpSpLocks/>
          </p:cNvGrpSpPr>
          <p:nvPr/>
        </p:nvGrpSpPr>
        <p:grpSpPr bwMode="auto">
          <a:xfrm>
            <a:off x="0" y="214313"/>
            <a:ext cx="9358313" cy="857250"/>
            <a:chOff x="142844" y="-3683175"/>
            <a:chExt cx="9358282" cy="8471084"/>
          </a:xfrm>
        </p:grpSpPr>
        <p:sp>
          <p:nvSpPr>
            <p:cNvPr id="50180"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0181"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 name="Oval 23"/>
          <p:cNvSpPr>
            <a:spLocks noChangeArrowheads="1"/>
          </p:cNvSpPr>
          <p:nvPr/>
        </p:nvSpPr>
        <p:spPr bwMode="auto">
          <a:xfrm>
            <a:off x="3857625" y="2357438"/>
            <a:ext cx="642938"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5"/>
          <p:cNvSpPr txBox="1">
            <a:spLocks noChangeArrowheads="1"/>
          </p:cNvSpPr>
          <p:nvPr/>
        </p:nvSpPr>
        <p:spPr bwMode="auto">
          <a:xfrm>
            <a:off x="142875" y="1857375"/>
            <a:ext cx="2643188" cy="2800350"/>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sp>
        <p:nvSpPr>
          <p:cNvPr id="11" name="AutoShape 7"/>
          <p:cNvSpPr>
            <a:spLocks noChangeArrowheads="1"/>
          </p:cNvSpPr>
          <p:nvPr/>
        </p:nvSpPr>
        <p:spPr bwMode="auto">
          <a:xfrm>
            <a:off x="2786063" y="3643313"/>
            <a:ext cx="3286125" cy="1571625"/>
          </a:xfrm>
          <a:prstGeom prst="wedgeEllipseCallout">
            <a:avLst>
              <a:gd name="adj1" fmla="val -6153"/>
              <a:gd name="adj2" fmla="val -114894"/>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选择快照建立新动画</a:t>
            </a:r>
          </a:p>
        </p:txBody>
      </p:sp>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4143375"/>
            <a:ext cx="24479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23"/>
          <p:cNvSpPr>
            <a:spLocks noChangeArrowheads="1"/>
          </p:cNvSpPr>
          <p:nvPr/>
        </p:nvSpPr>
        <p:spPr bwMode="auto">
          <a:xfrm>
            <a:off x="7786688" y="4786313"/>
            <a:ext cx="642937"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09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1938" y="4857750"/>
            <a:ext cx="3105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7"/>
          <p:cNvSpPr>
            <a:spLocks noChangeArrowheads="1"/>
          </p:cNvSpPr>
          <p:nvPr/>
        </p:nvSpPr>
        <p:spPr bwMode="auto">
          <a:xfrm>
            <a:off x="1143000" y="5072063"/>
            <a:ext cx="2143125" cy="1357312"/>
          </a:xfrm>
          <a:prstGeom prst="wedgeEllipseCallout">
            <a:avLst>
              <a:gd name="adj1" fmla="val 114792"/>
              <a:gd name="adj2" fmla="val 355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按接受即可</a:t>
            </a:r>
          </a:p>
        </p:txBody>
      </p:sp>
    </p:spTree>
    <p:extLst>
      <p:ext uri="{BB962C8B-B14F-4D97-AF65-F5344CB8AC3E}">
        <p14:creationId xmlns:p14="http://schemas.microsoft.com/office/powerpoint/2010/main" val="3192949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491"/>
                                        </p:tgtEl>
                                        <p:attrNameLst>
                                          <p:attrName>style.visibility</p:attrName>
                                        </p:attrNameLst>
                                      </p:cBhvr>
                                      <p:to>
                                        <p:strVal val="visible"/>
                                      </p:to>
                                    </p:set>
                                    <p:animEffect transition="in" filter="blinds(horizontal)">
                                      <p:cBhvr>
                                        <p:cTn id="17" dur="500"/>
                                        <p:tgtEl>
                                          <p:spTgt spid="634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970"/>
                                        </p:tgtEl>
                                        <p:attrNameLst>
                                          <p:attrName>style.visibility</p:attrName>
                                        </p:attrNameLst>
                                      </p:cBhvr>
                                      <p:to>
                                        <p:strVal val="visible"/>
                                      </p:to>
                                    </p:set>
                                    <p:animEffect transition="in" filter="blinds(horizontal)">
                                      <p:cBhvr>
                                        <p:cTn id="27" dur="500"/>
                                        <p:tgtEl>
                                          <p:spTgt spid="409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1202" name="组合 14"/>
          <p:cNvGrpSpPr>
            <a:grpSpLocks/>
          </p:cNvGrpSpPr>
          <p:nvPr/>
        </p:nvGrpSpPr>
        <p:grpSpPr bwMode="auto">
          <a:xfrm>
            <a:off x="0" y="214313"/>
            <a:ext cx="9144000" cy="857250"/>
            <a:chOff x="142844" y="-3683175"/>
            <a:chExt cx="9358282" cy="8471084"/>
          </a:xfrm>
        </p:grpSpPr>
        <p:sp>
          <p:nvSpPr>
            <p:cNvPr id="51203"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1204"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 name="Oval 23"/>
          <p:cNvSpPr>
            <a:spLocks noChangeArrowheads="1"/>
          </p:cNvSpPr>
          <p:nvPr/>
        </p:nvSpPr>
        <p:spPr bwMode="auto">
          <a:xfrm>
            <a:off x="4786313" y="1643063"/>
            <a:ext cx="642937" cy="78581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5"/>
          <p:cNvSpPr txBox="1">
            <a:spLocks noChangeArrowheads="1"/>
          </p:cNvSpPr>
          <p:nvPr/>
        </p:nvSpPr>
        <p:spPr bwMode="auto">
          <a:xfrm>
            <a:off x="0" y="1143000"/>
            <a:ext cx="1643063" cy="5262563"/>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pic>
        <p:nvPicPr>
          <p:cNvPr id="512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1428750"/>
            <a:ext cx="74168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a:spLocks noChangeArrowheads="1"/>
          </p:cNvSpPr>
          <p:nvPr/>
        </p:nvSpPr>
        <p:spPr bwMode="auto">
          <a:xfrm>
            <a:off x="7572375" y="1785938"/>
            <a:ext cx="714375"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7"/>
          <p:cNvSpPr>
            <a:spLocks noChangeArrowheads="1"/>
          </p:cNvSpPr>
          <p:nvPr/>
        </p:nvSpPr>
        <p:spPr bwMode="auto">
          <a:xfrm>
            <a:off x="4071938" y="2928938"/>
            <a:ext cx="5486400" cy="1714500"/>
          </a:xfrm>
          <a:prstGeom prst="wedgeEllipseCallout">
            <a:avLst>
              <a:gd name="adj1" fmla="val 18028"/>
              <a:gd name="adj2" fmla="val -10045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一定要重新定义</a:t>
            </a:r>
            <a:r>
              <a:rPr lang="zh-CN" altLang="en-US" sz="2400" b="1">
                <a:solidFill>
                  <a:srgbClr val="FF0000"/>
                </a:solidFill>
              </a:rPr>
              <a:t>主体</a:t>
            </a:r>
            <a:r>
              <a:rPr lang="zh-CN" altLang="en-US" sz="2400"/>
              <a:t>，只保留运动件为独立主体，其它都删除为与地面固接</a:t>
            </a:r>
          </a:p>
        </p:txBody>
      </p:sp>
      <p:pic>
        <p:nvPicPr>
          <p:cNvPr id="419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4643438"/>
            <a:ext cx="33718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23"/>
          <p:cNvSpPr>
            <a:spLocks noChangeArrowheads="1"/>
          </p:cNvSpPr>
          <p:nvPr/>
        </p:nvSpPr>
        <p:spPr bwMode="auto">
          <a:xfrm>
            <a:off x="5572125" y="5000625"/>
            <a:ext cx="857250" cy="5715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7"/>
          <p:cNvSpPr>
            <a:spLocks noChangeArrowheads="1"/>
          </p:cNvSpPr>
          <p:nvPr/>
        </p:nvSpPr>
        <p:spPr bwMode="auto">
          <a:xfrm>
            <a:off x="1357313" y="4500563"/>
            <a:ext cx="3343275" cy="1143000"/>
          </a:xfrm>
          <a:prstGeom prst="wedgeEllipseCallout">
            <a:avLst>
              <a:gd name="adj1" fmla="val 85546"/>
              <a:gd name="adj2" fmla="val 27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这三个分别对应了运动件</a:t>
            </a:r>
          </a:p>
        </p:txBody>
      </p:sp>
    </p:spTree>
    <p:extLst>
      <p:ext uri="{BB962C8B-B14F-4D97-AF65-F5344CB8AC3E}">
        <p14:creationId xmlns:p14="http://schemas.microsoft.com/office/powerpoint/2010/main" val="290171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par>
                          <p:cTn id="13" fill="hold" nodeType="afterGroup">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1993"/>
                                        </p:tgtEl>
                                        <p:attrNameLst>
                                          <p:attrName>style.visibility</p:attrName>
                                        </p:attrNameLst>
                                      </p:cBhvr>
                                      <p:to>
                                        <p:strVal val="visible"/>
                                      </p:to>
                                    </p:set>
                                    <p:animEffect transition="in" filter="blinds(horizontal)">
                                      <p:cBhvr>
                                        <p:cTn id="21" dur="500"/>
                                        <p:tgtEl>
                                          <p:spTgt spid="419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par>
                          <p:cTn id="27" fill="hold" nodeType="afterGroup">
                            <p:stCondLst>
                              <p:cond delay="500"/>
                            </p:stCondLst>
                            <p:childTnLst>
                              <p:par>
                                <p:cTn id="28" presetID="4"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ox(i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1428750"/>
            <a:ext cx="74168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2227" name="组合 14"/>
          <p:cNvGrpSpPr>
            <a:grpSpLocks/>
          </p:cNvGrpSpPr>
          <p:nvPr/>
        </p:nvGrpSpPr>
        <p:grpSpPr bwMode="auto">
          <a:xfrm>
            <a:off x="0" y="214313"/>
            <a:ext cx="9358313" cy="857250"/>
            <a:chOff x="142844" y="-3683175"/>
            <a:chExt cx="9358282" cy="8471084"/>
          </a:xfrm>
        </p:grpSpPr>
        <p:sp>
          <p:nvSpPr>
            <p:cNvPr id="52228"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2229"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 name="Oval 23"/>
          <p:cNvSpPr>
            <a:spLocks noChangeArrowheads="1"/>
          </p:cNvSpPr>
          <p:nvPr/>
        </p:nvSpPr>
        <p:spPr bwMode="auto">
          <a:xfrm>
            <a:off x="3286125" y="1571625"/>
            <a:ext cx="642938" cy="7858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5"/>
          <p:cNvSpPr txBox="1">
            <a:spLocks noChangeArrowheads="1"/>
          </p:cNvSpPr>
          <p:nvPr/>
        </p:nvSpPr>
        <p:spPr bwMode="auto">
          <a:xfrm>
            <a:off x="0" y="1143000"/>
            <a:ext cx="1643063" cy="5262563"/>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063" y="2357438"/>
            <a:ext cx="28003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23"/>
          <p:cNvSpPr>
            <a:spLocks noChangeArrowheads="1"/>
          </p:cNvSpPr>
          <p:nvPr/>
        </p:nvSpPr>
        <p:spPr bwMode="auto">
          <a:xfrm>
            <a:off x="4071938" y="3786188"/>
            <a:ext cx="500062"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AutoShape 7"/>
          <p:cNvSpPr>
            <a:spLocks noChangeArrowheads="1"/>
          </p:cNvSpPr>
          <p:nvPr/>
        </p:nvSpPr>
        <p:spPr bwMode="auto">
          <a:xfrm>
            <a:off x="3571875" y="4286250"/>
            <a:ext cx="2990850" cy="1357313"/>
          </a:xfrm>
          <a:prstGeom prst="wedgeEllipseCallout">
            <a:avLst>
              <a:gd name="adj1" fmla="val -17301"/>
              <a:gd name="adj2" fmla="val -78833"/>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进入快照界面</a:t>
            </a:r>
          </a:p>
        </p:txBody>
      </p:sp>
    </p:spTree>
    <p:extLst>
      <p:ext uri="{BB962C8B-B14F-4D97-AF65-F5344CB8AC3E}">
        <p14:creationId xmlns:p14="http://schemas.microsoft.com/office/powerpoint/2010/main" val="2654731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par>
                          <p:cTn id="18" fill="hold" nodeType="afterGroup">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in)">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
          <p:cNvSpPr txBox="1">
            <a:spLocks noChangeArrowheads="1"/>
          </p:cNvSpPr>
          <p:nvPr/>
        </p:nvSpPr>
        <p:spPr bwMode="auto">
          <a:xfrm>
            <a:off x="0" y="1428750"/>
            <a:ext cx="2000250" cy="4278313"/>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25" y="1192213"/>
            <a:ext cx="6088063"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3252" name="组合 14"/>
          <p:cNvGrpSpPr>
            <a:grpSpLocks/>
          </p:cNvGrpSpPr>
          <p:nvPr/>
        </p:nvGrpSpPr>
        <p:grpSpPr bwMode="auto">
          <a:xfrm>
            <a:off x="0" y="214313"/>
            <a:ext cx="9358313" cy="857250"/>
            <a:chOff x="142844" y="-3683175"/>
            <a:chExt cx="9358282" cy="8471084"/>
          </a:xfrm>
        </p:grpSpPr>
        <p:sp>
          <p:nvSpPr>
            <p:cNvPr id="53253"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3254"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3" name="AutoShape 7"/>
          <p:cNvSpPr>
            <a:spLocks noChangeArrowheads="1"/>
          </p:cNvSpPr>
          <p:nvPr/>
        </p:nvSpPr>
        <p:spPr bwMode="auto">
          <a:xfrm>
            <a:off x="5286375" y="2286000"/>
            <a:ext cx="3857625" cy="2357438"/>
          </a:xfrm>
          <a:prstGeom prst="wedgeEllipseCallout">
            <a:avLst>
              <a:gd name="adj1" fmla="val 10458"/>
              <a:gd name="adj2" fmla="val 81125"/>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t>2.1</a:t>
            </a:r>
            <a:r>
              <a:rPr lang="zh-CN" altLang="en-US" sz="2800"/>
              <a:t>点中能移动的零件，放开鼠标，移动到新位置后再点左键</a:t>
            </a:r>
          </a:p>
        </p:txBody>
      </p:sp>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928813"/>
            <a:ext cx="292417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23"/>
          <p:cNvSpPr>
            <a:spLocks noChangeArrowheads="1"/>
          </p:cNvSpPr>
          <p:nvPr/>
        </p:nvSpPr>
        <p:spPr bwMode="auto">
          <a:xfrm>
            <a:off x="2214563" y="2643188"/>
            <a:ext cx="500062" cy="500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AutoShape 7"/>
          <p:cNvSpPr>
            <a:spLocks noChangeArrowheads="1"/>
          </p:cNvSpPr>
          <p:nvPr/>
        </p:nvSpPr>
        <p:spPr bwMode="auto">
          <a:xfrm>
            <a:off x="-500063" y="4214813"/>
            <a:ext cx="5072063" cy="2071687"/>
          </a:xfrm>
          <a:prstGeom prst="wedgeEllipseCallout">
            <a:avLst>
              <a:gd name="adj1" fmla="val 20440"/>
              <a:gd name="adj2" fmla="val -110644"/>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t>2.2</a:t>
            </a:r>
            <a:r>
              <a:rPr lang="zh-CN" altLang="en-US" sz="2800"/>
              <a:t>点击左键，把该位置照下来，重复</a:t>
            </a:r>
            <a:r>
              <a:rPr lang="en-US" altLang="zh-CN" sz="2800"/>
              <a:t>2.1</a:t>
            </a:r>
            <a:r>
              <a:rPr lang="zh-CN" altLang="en-US" sz="2800"/>
              <a:t>、 </a:t>
            </a:r>
            <a:r>
              <a:rPr lang="en-US" altLang="zh-CN" sz="2800"/>
              <a:t>2.2</a:t>
            </a:r>
            <a:r>
              <a:rPr lang="zh-CN" altLang="en-US" sz="2800"/>
              <a:t>，把所需的关键帧全照下来</a:t>
            </a:r>
          </a:p>
        </p:txBody>
      </p:sp>
    </p:spTree>
    <p:extLst>
      <p:ext uri="{BB962C8B-B14F-4D97-AF65-F5344CB8AC3E}">
        <p14:creationId xmlns:p14="http://schemas.microsoft.com/office/powerpoint/2010/main" val="1341819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blinds(horizontal)">
                                      <p:cBhvr>
                                        <p:cTn id="7" dur="500"/>
                                        <p:tgtEl>
                                          <p:spTgt spid="65539"/>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in)">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par>
                          <p:cTn id="17" fill="hold" nodeType="afterGroup">
                            <p:stCondLst>
                              <p:cond delay="500"/>
                            </p:stCondLst>
                            <p:childTnLst>
                              <p:par>
                                <p:cTn id="18" presetID="4"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ox(in)">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descr="Image00028"/>
          <p:cNvPicPr>
            <a:picLocks noChangeAspect="1" noChangeArrowheads="1"/>
          </p:cNvPicPr>
          <p:nvPr/>
        </p:nvPicPr>
        <p:blipFill>
          <a:blip r:embed="rId2">
            <a:extLst>
              <a:ext uri="{28A0092B-C50C-407E-A947-70E740481C1C}">
                <a14:useLocalDpi xmlns:a14="http://schemas.microsoft.com/office/drawing/2010/main" val="0"/>
              </a:ext>
            </a:extLst>
          </a:blip>
          <a:srcRect l="8264" t="7121" r="7483" b="6108"/>
          <a:stretch>
            <a:fillRect/>
          </a:stretch>
        </p:blipFill>
        <p:spPr bwMode="auto">
          <a:xfrm>
            <a:off x="0" y="0"/>
            <a:ext cx="882015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sp>
        <p:nvSpPr>
          <p:cNvPr id="54275" name="Text Box 4"/>
          <p:cNvSpPr txBox="1">
            <a:spLocks noChangeArrowheads="1"/>
          </p:cNvSpPr>
          <p:nvPr/>
        </p:nvSpPr>
        <p:spPr bwMode="auto">
          <a:xfrm>
            <a:off x="3492500" y="620713"/>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拖动功能</a:t>
            </a:r>
          </a:p>
        </p:txBody>
      </p:sp>
      <p:pic>
        <p:nvPicPr>
          <p:cNvPr id="54276" name="Picture 5" descr="拖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916113"/>
            <a:ext cx="344805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拖动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916113"/>
            <a:ext cx="3400425"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7"/>
          <p:cNvSpPr txBox="1">
            <a:spLocks noChangeArrowheads="1"/>
          </p:cNvSpPr>
          <p:nvPr/>
        </p:nvSpPr>
        <p:spPr bwMode="auto">
          <a:xfrm>
            <a:off x="1116013" y="1341438"/>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rPr>
              <a:t>拖动对话框命令：</a:t>
            </a:r>
          </a:p>
        </p:txBody>
      </p:sp>
      <p:pic>
        <p:nvPicPr>
          <p:cNvPr id="54279" name="Picture 8"/>
          <p:cNvPicPr>
            <a:picLocks noChangeAspect="1" noChangeArrowheads="1"/>
          </p:cNvPicPr>
          <p:nvPr/>
        </p:nvPicPr>
        <p:blipFill>
          <a:blip r:embed="rId5">
            <a:extLst>
              <a:ext uri="{28A0092B-C50C-407E-A947-70E740481C1C}">
                <a14:useLocalDpi xmlns:a14="http://schemas.microsoft.com/office/drawing/2010/main" val="0"/>
              </a:ext>
            </a:extLst>
          </a:blip>
          <a:srcRect l="10979" t="15280" r="2626" b="15280"/>
          <a:stretch>
            <a:fillRect/>
          </a:stretch>
        </p:blipFill>
        <p:spPr bwMode="auto">
          <a:xfrm>
            <a:off x="5148263" y="476250"/>
            <a:ext cx="7016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AutoShape 9"/>
          <p:cNvSpPr>
            <a:spLocks noChangeArrowheads="1"/>
          </p:cNvSpPr>
          <p:nvPr/>
        </p:nvSpPr>
        <p:spPr bwMode="auto">
          <a:xfrm>
            <a:off x="323850" y="0"/>
            <a:ext cx="5761038" cy="1557338"/>
          </a:xfrm>
          <a:prstGeom prst="wedgeRectCallout">
            <a:avLst>
              <a:gd name="adj1" fmla="val -36551"/>
              <a:gd name="adj2" fmla="val 9485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t>拖动时，先用左键点击要拖动的零件，放开左键拖动鼠标到目标位置后再点击左键即可</a:t>
            </a:r>
          </a:p>
        </p:txBody>
      </p:sp>
      <p:sp>
        <p:nvSpPr>
          <p:cNvPr id="88074" name="Oval 10"/>
          <p:cNvSpPr>
            <a:spLocks noChangeArrowheads="1"/>
          </p:cNvSpPr>
          <p:nvPr/>
        </p:nvSpPr>
        <p:spPr bwMode="auto">
          <a:xfrm>
            <a:off x="4932363" y="2781300"/>
            <a:ext cx="647700" cy="5032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5" name="AutoShape 11"/>
          <p:cNvSpPr>
            <a:spLocks noChangeArrowheads="1"/>
          </p:cNvSpPr>
          <p:nvPr/>
        </p:nvSpPr>
        <p:spPr bwMode="auto">
          <a:xfrm>
            <a:off x="5724525" y="4365625"/>
            <a:ext cx="2160588" cy="693738"/>
          </a:xfrm>
          <a:prstGeom prst="wedgeRectCallout">
            <a:avLst>
              <a:gd name="adj1" fmla="val -72778"/>
              <a:gd name="adj2" fmla="val -251829"/>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t>拍照按钮</a:t>
            </a:r>
          </a:p>
        </p:txBody>
      </p:sp>
    </p:spTree>
    <p:extLst>
      <p:ext uri="{BB962C8B-B14F-4D97-AF65-F5344CB8AC3E}">
        <p14:creationId xmlns:p14="http://schemas.microsoft.com/office/powerpoint/2010/main" val="277809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73"/>
                                        </p:tgtEl>
                                        <p:attrNameLst>
                                          <p:attrName>style.visibility</p:attrName>
                                        </p:attrNameLst>
                                      </p:cBhvr>
                                      <p:to>
                                        <p:strVal val="visible"/>
                                      </p:to>
                                    </p:set>
                                    <p:animEffect transition="in" filter="blinds(horizontal)">
                                      <p:cBhvr>
                                        <p:cTn id="7" dur="500"/>
                                        <p:tgtEl>
                                          <p:spTgt spid="880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074"/>
                                        </p:tgtEl>
                                        <p:attrNameLst>
                                          <p:attrName>style.visibility</p:attrName>
                                        </p:attrNameLst>
                                      </p:cBhvr>
                                      <p:to>
                                        <p:strVal val="visible"/>
                                      </p:to>
                                    </p:set>
                                    <p:animEffect transition="in" filter="blinds(horizontal)">
                                      <p:cBhvr>
                                        <p:cTn id="12" dur="500"/>
                                        <p:tgtEl>
                                          <p:spTgt spid="88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075"/>
                                        </p:tgtEl>
                                        <p:attrNameLst>
                                          <p:attrName>style.visibility</p:attrName>
                                        </p:attrNameLst>
                                      </p:cBhvr>
                                      <p:to>
                                        <p:strVal val="visible"/>
                                      </p:to>
                                    </p:set>
                                    <p:animEffect transition="in" filter="blinds(horizontal)">
                                      <p:cBhvr>
                                        <p:cTn id="17" dur="500"/>
                                        <p:tgtEl>
                                          <p:spTgt spid="88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3" grpId="0" animBg="1"/>
      <p:bldP spid="88074" grpId="0" animBg="1"/>
      <p:bldP spid="8807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
          <p:cNvSpPr txBox="1">
            <a:spLocks noChangeArrowheads="1"/>
          </p:cNvSpPr>
          <p:nvPr/>
        </p:nvSpPr>
        <p:spPr bwMode="auto">
          <a:xfrm>
            <a:off x="285750" y="1214438"/>
            <a:ext cx="2000250" cy="4278312"/>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25" y="1192213"/>
            <a:ext cx="6088063"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5300" name="组合 14"/>
          <p:cNvGrpSpPr>
            <a:grpSpLocks/>
          </p:cNvGrpSpPr>
          <p:nvPr/>
        </p:nvGrpSpPr>
        <p:grpSpPr bwMode="auto">
          <a:xfrm>
            <a:off x="0" y="214313"/>
            <a:ext cx="9358313" cy="857250"/>
            <a:chOff x="142844" y="-3683175"/>
            <a:chExt cx="9358282" cy="8471084"/>
          </a:xfrm>
        </p:grpSpPr>
        <p:sp>
          <p:nvSpPr>
            <p:cNvPr id="55301"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5302"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628900"/>
            <a:ext cx="27146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a:spLocks noChangeArrowheads="1"/>
          </p:cNvSpPr>
          <p:nvPr/>
        </p:nvSpPr>
        <p:spPr bwMode="auto">
          <a:xfrm>
            <a:off x="5929313" y="4214813"/>
            <a:ext cx="500062"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AutoShape 7"/>
          <p:cNvSpPr>
            <a:spLocks noChangeArrowheads="1"/>
          </p:cNvSpPr>
          <p:nvPr/>
        </p:nvSpPr>
        <p:spPr bwMode="auto">
          <a:xfrm>
            <a:off x="0" y="4357688"/>
            <a:ext cx="2990850" cy="2000250"/>
          </a:xfrm>
          <a:prstGeom prst="wedgeEllipseCallout">
            <a:avLst>
              <a:gd name="adj1" fmla="val 155949"/>
              <a:gd name="adj2" fmla="val -41319"/>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在此设置不同状态下的时间</a:t>
            </a:r>
          </a:p>
        </p:txBody>
      </p:sp>
      <p:sp>
        <p:nvSpPr>
          <p:cNvPr id="13" name="AutoShape 7"/>
          <p:cNvSpPr>
            <a:spLocks noChangeArrowheads="1"/>
          </p:cNvSpPr>
          <p:nvPr/>
        </p:nvSpPr>
        <p:spPr bwMode="auto">
          <a:xfrm>
            <a:off x="4214813" y="5072063"/>
            <a:ext cx="2990850" cy="1357312"/>
          </a:xfrm>
          <a:prstGeom prst="wedgeEllipseCallout">
            <a:avLst>
              <a:gd name="adj1" fmla="val 18560"/>
              <a:gd name="adj2" fmla="val -93806"/>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按</a:t>
            </a:r>
            <a:r>
              <a:rPr lang="en-US" altLang="zh-CN" sz="3200"/>
              <a:t>+</a:t>
            </a:r>
            <a:r>
              <a:rPr lang="zh-CN" altLang="en-US" sz="3200"/>
              <a:t>号设定关键帧</a:t>
            </a:r>
          </a:p>
        </p:txBody>
      </p:sp>
    </p:spTree>
    <p:extLst>
      <p:ext uri="{BB962C8B-B14F-4D97-AF65-F5344CB8AC3E}">
        <p14:creationId xmlns:p14="http://schemas.microsoft.com/office/powerpoint/2010/main" val="1014957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par>
                          <p:cTn id="18" fill="hold" nodeType="afterGroup">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ox(i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285750" y="1214438"/>
            <a:ext cx="2000250" cy="4278312"/>
          </a:xfrm>
          <a:prstGeom prst="rect">
            <a:avLst/>
          </a:prstGeom>
          <a:solidFill>
            <a:schemeClr val="accent6">
              <a:lumMod val="20000"/>
              <a:lumOff val="80000"/>
            </a:schemeClr>
          </a:solidFill>
          <a:ln w="9525">
            <a:noFill/>
            <a:miter lim="800000"/>
          </a:ln>
        </p:spPr>
        <p:txBody>
          <a:bodyPr>
            <a:spAutoFit/>
          </a:bodyPr>
          <a:lstStyle/>
          <a:p>
            <a:pPr>
              <a:spcBef>
                <a:spcPct val="50000"/>
              </a:spcBef>
              <a:buFontTx/>
              <a:buNone/>
              <a:defRPr/>
            </a:pPr>
            <a:r>
              <a:rPr lang="en-US" altLang="zh-CN" sz="3200" dirty="0">
                <a:sym typeface="+mn-ea"/>
              </a:rPr>
              <a:t>2</a:t>
            </a:r>
            <a:r>
              <a:rPr lang="zh-CN" altLang="en-US" sz="3200" dirty="0">
                <a:sym typeface="+mn-ea"/>
              </a:rPr>
              <a:t>、快照动画</a:t>
            </a:r>
            <a:endParaRPr lang="en-US" altLang="zh-CN" sz="3200" dirty="0">
              <a:sym typeface="+mn-ea"/>
            </a:endParaRPr>
          </a:p>
          <a:p>
            <a:pPr>
              <a:spcBef>
                <a:spcPct val="50000"/>
              </a:spcBef>
              <a:buFontTx/>
              <a:buNone/>
              <a:defRPr/>
            </a:pPr>
            <a:r>
              <a:rPr lang="zh-CN" altLang="en-US" sz="3200" dirty="0">
                <a:sym typeface="+mn-ea"/>
              </a:rPr>
              <a:t>       把运动件拖动到相关位置后用关键帧制作动画</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25" y="1192213"/>
            <a:ext cx="6088063"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3"/>
          <p:cNvSpPr txBox="1">
            <a:spLocks noChangeArrowheads="1"/>
          </p:cNvSpPr>
          <p:nvPr/>
        </p:nvSpPr>
        <p:spPr bwMode="auto">
          <a:xfrm>
            <a:off x="1279525" y="173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56324" name="组合 14"/>
          <p:cNvGrpSpPr>
            <a:grpSpLocks/>
          </p:cNvGrpSpPr>
          <p:nvPr/>
        </p:nvGrpSpPr>
        <p:grpSpPr bwMode="auto">
          <a:xfrm>
            <a:off x="0" y="214313"/>
            <a:ext cx="9358313" cy="857250"/>
            <a:chOff x="142844" y="-3683175"/>
            <a:chExt cx="9358282" cy="8471084"/>
          </a:xfrm>
        </p:grpSpPr>
        <p:sp>
          <p:nvSpPr>
            <p:cNvPr id="56325"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6326"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563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2357438"/>
            <a:ext cx="27432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a:spLocks noChangeArrowheads="1"/>
          </p:cNvSpPr>
          <p:nvPr/>
        </p:nvSpPr>
        <p:spPr bwMode="auto">
          <a:xfrm>
            <a:off x="4786313" y="4500563"/>
            <a:ext cx="2857500" cy="35718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AutoShape 7"/>
          <p:cNvSpPr>
            <a:spLocks noChangeArrowheads="1"/>
          </p:cNvSpPr>
          <p:nvPr/>
        </p:nvSpPr>
        <p:spPr bwMode="auto">
          <a:xfrm>
            <a:off x="1285875" y="4572000"/>
            <a:ext cx="3490913" cy="2000250"/>
          </a:xfrm>
          <a:prstGeom prst="wedgeEllipseCallout">
            <a:avLst>
              <a:gd name="adj1" fmla="val 108389"/>
              <a:gd name="adj2" fmla="val -44704"/>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t>设好关键帧顺序后其它操作同前</a:t>
            </a:r>
          </a:p>
        </p:txBody>
      </p:sp>
    </p:spTree>
    <p:extLst>
      <p:ext uri="{BB962C8B-B14F-4D97-AF65-F5344CB8AC3E}">
        <p14:creationId xmlns:p14="http://schemas.microsoft.com/office/powerpoint/2010/main" val="901214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p:cNvSpPr>
            <a:spLocks noGrp="1" noChangeArrowheads="1"/>
          </p:cNvSpPr>
          <p:nvPr>
            <p:ph idx="1"/>
          </p:nvPr>
        </p:nvSpPr>
        <p:spPr>
          <a:xfrm>
            <a:off x="142875" y="1428750"/>
            <a:ext cx="8820150" cy="4786313"/>
          </a:xfrm>
        </p:spPr>
        <p:txBody>
          <a:bodyPr/>
          <a:lstStyle/>
          <a:p>
            <a:pPr eaLnBrk="1" hangingPunct="1">
              <a:buFontTx/>
              <a:buNone/>
            </a:pPr>
            <a:r>
              <a:rPr lang="en-US" altLang="zh-CN" smtClean="0"/>
              <a:t>	     </a:t>
            </a:r>
            <a:r>
              <a:rPr lang="en-US" altLang="zh-CN" sz="3600" smtClean="0"/>
              <a:t>1</a:t>
            </a:r>
            <a:r>
              <a:rPr lang="zh-CN" altLang="en-US" sz="3600" smtClean="0"/>
              <a:t>）定义新动画</a:t>
            </a:r>
          </a:p>
          <a:p>
            <a:pPr eaLnBrk="1" hangingPunct="1">
              <a:buFontTx/>
              <a:buNone/>
            </a:pPr>
            <a:r>
              <a:rPr lang="zh-CN" altLang="en-US" sz="3600" smtClean="0"/>
              <a:t>		</a:t>
            </a:r>
            <a:r>
              <a:rPr lang="en-US" altLang="zh-CN" sz="3600" smtClean="0"/>
              <a:t>2</a:t>
            </a:r>
            <a:r>
              <a:rPr lang="zh-CN" altLang="en-US" sz="3600" smtClean="0"/>
              <a:t>）所有不动的零件定义为与地面固定在一起，</a:t>
            </a:r>
            <a:r>
              <a:rPr lang="zh-CN" altLang="en-US" sz="3600" u="sng" smtClean="0">
                <a:solidFill>
                  <a:srgbClr val="FF0000"/>
                </a:solidFill>
              </a:rPr>
              <a:t>每个要动的零件一定要定义为独立的刚体</a:t>
            </a:r>
            <a:r>
              <a:rPr lang="zh-CN" altLang="en-US" sz="3600" u="sng" smtClean="0"/>
              <a:t>。</a:t>
            </a:r>
            <a:r>
              <a:rPr lang="zh-CN" altLang="en-US" sz="3600" smtClean="0"/>
              <a:t>此步很重要，如主体定义的不对，无法拖动运动件。</a:t>
            </a:r>
            <a:endParaRPr lang="zh-CN" altLang="en-US" sz="3600" u="sng" smtClean="0"/>
          </a:p>
          <a:p>
            <a:pPr eaLnBrk="1" hangingPunct="1">
              <a:buFontTx/>
              <a:buNone/>
            </a:pPr>
            <a:r>
              <a:rPr lang="zh-CN" altLang="en-US" sz="3600" smtClean="0"/>
              <a:t>		</a:t>
            </a:r>
            <a:r>
              <a:rPr lang="en-US" altLang="zh-CN" sz="3600" smtClean="0"/>
              <a:t>3</a:t>
            </a:r>
            <a:r>
              <a:rPr lang="zh-CN" altLang="en-US" sz="3600" smtClean="0"/>
              <a:t>）创建关键侦序列，在其中拖动运动零件，并拍下不同位置做关键侦，并给定相应的时间。</a:t>
            </a:r>
          </a:p>
        </p:txBody>
      </p:sp>
      <p:grpSp>
        <p:nvGrpSpPr>
          <p:cNvPr id="57346" name="组合 14"/>
          <p:cNvGrpSpPr>
            <a:grpSpLocks/>
          </p:cNvGrpSpPr>
          <p:nvPr/>
        </p:nvGrpSpPr>
        <p:grpSpPr bwMode="auto">
          <a:xfrm>
            <a:off x="0" y="214313"/>
            <a:ext cx="9358313" cy="857250"/>
            <a:chOff x="142844" y="-3683175"/>
            <a:chExt cx="9358282" cy="8471084"/>
          </a:xfrm>
        </p:grpSpPr>
        <p:sp>
          <p:nvSpPr>
            <p:cNvPr id="57347"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7348"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06880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582738"/>
            <a:ext cx="4429125"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Text Box 2"/>
          <p:cNvSpPr txBox="1">
            <a:spLocks noChangeArrowheads="1"/>
          </p:cNvSpPr>
          <p:nvPr/>
        </p:nvSpPr>
        <p:spPr bwMode="auto">
          <a:xfrm>
            <a:off x="0" y="0"/>
            <a:ext cx="856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a:t>Creo</a:t>
            </a:r>
            <a:r>
              <a:rPr lang="zh-CN" altLang="en-US" sz="4000"/>
              <a:t>中的单位设置及修改</a:t>
            </a:r>
            <a:endParaRPr lang="zh-CN" altLang="en-US" sz="3600"/>
          </a:p>
        </p:txBody>
      </p:sp>
      <p:sp>
        <p:nvSpPr>
          <p:cNvPr id="5123" name="Oval 12"/>
          <p:cNvSpPr>
            <a:spLocks noChangeArrowheads="1"/>
          </p:cNvSpPr>
          <p:nvPr/>
        </p:nvSpPr>
        <p:spPr bwMode="auto">
          <a:xfrm>
            <a:off x="5357813" y="2286000"/>
            <a:ext cx="2000250" cy="7143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4" name="TextBox 8"/>
          <p:cNvSpPr txBox="1">
            <a:spLocks noChangeArrowheads="1"/>
          </p:cNvSpPr>
          <p:nvPr/>
        </p:nvSpPr>
        <p:spPr bwMode="auto">
          <a:xfrm>
            <a:off x="428625" y="2071688"/>
            <a:ext cx="31432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t>      通过“文件”－“准备</a:t>
            </a:r>
            <a:r>
              <a:rPr lang="en-US" altLang="zh-CN" sz="3200"/>
              <a:t>”</a:t>
            </a:r>
            <a:r>
              <a:rPr lang="zh-CN" altLang="en-US" sz="3200"/>
              <a:t>－“模型属性”来完成</a:t>
            </a:r>
          </a:p>
        </p:txBody>
      </p:sp>
    </p:spTree>
    <p:extLst>
      <p:ext uri="{BB962C8B-B14F-4D97-AF65-F5344CB8AC3E}">
        <p14:creationId xmlns:p14="http://schemas.microsoft.com/office/powerpoint/2010/main" val="950754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idx="1"/>
          </p:nvPr>
        </p:nvSpPr>
        <p:spPr>
          <a:xfrm>
            <a:off x="0" y="1357313"/>
            <a:ext cx="8820150" cy="5311775"/>
          </a:xfrm>
        </p:spPr>
        <p:txBody>
          <a:bodyPr/>
          <a:lstStyle/>
          <a:p>
            <a:pPr eaLnBrk="1" hangingPunct="1">
              <a:buFontTx/>
              <a:buNone/>
            </a:pPr>
            <a:r>
              <a:rPr lang="en-US" altLang="zh-CN" dirty="0" smtClean="0"/>
              <a:t>	</a:t>
            </a:r>
            <a:r>
              <a:rPr lang="zh-CN" altLang="en-US" sz="3600" dirty="0" smtClean="0"/>
              <a:t>　</a:t>
            </a:r>
          </a:p>
          <a:p>
            <a:pPr eaLnBrk="1" hangingPunct="1">
              <a:buFontTx/>
              <a:buNone/>
            </a:pPr>
            <a:r>
              <a:rPr lang="zh-CN" altLang="en-US" sz="3600" dirty="0" smtClean="0"/>
              <a:t>		</a:t>
            </a:r>
            <a:r>
              <a:rPr lang="en-US" altLang="zh-CN" sz="3600" dirty="0" smtClean="0"/>
              <a:t>4</a:t>
            </a:r>
            <a:r>
              <a:rPr lang="zh-CN" altLang="en-US" sz="3600" dirty="0" smtClean="0"/>
              <a:t>）启动动画</a:t>
            </a:r>
          </a:p>
          <a:p>
            <a:pPr eaLnBrk="1" hangingPunct="1">
              <a:buFontTx/>
              <a:buNone/>
            </a:pPr>
            <a:r>
              <a:rPr lang="zh-CN" altLang="en-US" sz="3600" dirty="0" smtClean="0"/>
              <a:t>	</a:t>
            </a:r>
          </a:p>
          <a:p>
            <a:pPr eaLnBrk="1" hangingPunct="1">
              <a:buFontTx/>
              <a:buNone/>
            </a:pPr>
            <a:r>
              <a:rPr lang="zh-CN" altLang="en-US" sz="3600" dirty="0" smtClean="0"/>
              <a:t>		</a:t>
            </a:r>
            <a:r>
              <a:rPr lang="en-US" altLang="zh-CN" sz="3600" dirty="0" smtClean="0"/>
              <a:t>5</a:t>
            </a:r>
            <a:r>
              <a:rPr lang="zh-CN" altLang="en-US" sz="3600" dirty="0" smtClean="0"/>
              <a:t>）通过“回放”中的“保存键          ”把动画输出为“*</a:t>
            </a:r>
            <a:r>
              <a:rPr lang="en-US" altLang="zh-CN" sz="3600" dirty="0" smtClean="0"/>
              <a:t>.mpg</a:t>
            </a:r>
            <a:r>
              <a:rPr lang="zh-CN" altLang="en-US" sz="3600" dirty="0"/>
              <a:t>或*</a:t>
            </a:r>
            <a:r>
              <a:rPr lang="en-US" altLang="zh-CN" sz="3600" dirty="0"/>
              <a:t>. </a:t>
            </a:r>
            <a:r>
              <a:rPr lang="en-US" altLang="zh-CN" sz="3600" dirty="0" smtClean="0"/>
              <a:t>AVI</a:t>
            </a:r>
            <a:r>
              <a:rPr lang="zh-CN" altLang="en-US" sz="3600" dirty="0" smtClean="0"/>
              <a:t>”格式的文件。该类文件可通过很多媒体播放器来播放</a:t>
            </a:r>
          </a:p>
          <a:p>
            <a:pPr eaLnBrk="1" hangingPunct="1">
              <a:buFontTx/>
              <a:buNone/>
            </a:pPr>
            <a:r>
              <a:rPr lang="zh-CN" altLang="en-US" sz="3600" dirty="0" smtClean="0"/>
              <a:t>	</a:t>
            </a:r>
          </a:p>
          <a:p>
            <a:pPr eaLnBrk="1" hangingPunct="1">
              <a:buFontTx/>
              <a:buNone/>
            </a:pPr>
            <a:r>
              <a:rPr lang="zh-CN" altLang="en-US" sz="3600" dirty="0" smtClean="0"/>
              <a:t>	　</a:t>
            </a:r>
          </a:p>
        </p:txBody>
      </p:sp>
      <p:grpSp>
        <p:nvGrpSpPr>
          <p:cNvPr id="58370" name="组合 14"/>
          <p:cNvGrpSpPr>
            <a:grpSpLocks/>
          </p:cNvGrpSpPr>
          <p:nvPr/>
        </p:nvGrpSpPr>
        <p:grpSpPr bwMode="auto">
          <a:xfrm>
            <a:off x="0" y="214313"/>
            <a:ext cx="9358313" cy="857250"/>
            <a:chOff x="142844" y="-3683175"/>
            <a:chExt cx="9358282" cy="8471084"/>
          </a:xfrm>
        </p:grpSpPr>
        <p:sp>
          <p:nvSpPr>
            <p:cNvPr id="58371" name="Text Box 18"/>
            <p:cNvSpPr txBox="1">
              <a:spLocks noChangeArrowheads="1"/>
            </p:cNvSpPr>
            <p:nvPr/>
          </p:nvSpPr>
          <p:spPr bwMode="auto">
            <a:xfrm>
              <a:off x="357126" y="-3683175"/>
              <a:ext cx="9144000" cy="6995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中装配图的动画</a:t>
              </a:r>
              <a:endParaRPr lang="en-US" altLang="zh-CN" sz="4000"/>
            </a:p>
          </p:txBody>
        </p:sp>
        <p:cxnSp>
          <p:nvCxnSpPr>
            <p:cNvPr id="58372" name="直接连接符 9"/>
            <p:cNvCxnSpPr>
              <a:cxnSpLocks noChangeShapeType="1"/>
            </p:cNvCxnSpPr>
            <p:nvPr/>
          </p:nvCxnSpPr>
          <p:spPr bwMode="auto">
            <a:xfrm flipV="1">
              <a:off x="142844" y="4786322"/>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5837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3" y="3357563"/>
            <a:ext cx="70326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414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body" idx="4294967295"/>
          </p:nvPr>
        </p:nvSpPr>
        <p:spPr>
          <a:xfrm>
            <a:off x="0" y="214313"/>
            <a:ext cx="9144000" cy="6381750"/>
          </a:xfrm>
        </p:spPr>
        <p:txBody>
          <a:bodyPr/>
          <a:lstStyle/>
          <a:p>
            <a:pPr eaLnBrk="1" hangingPunct="1">
              <a:buFontTx/>
              <a:buNone/>
            </a:pPr>
            <a:r>
              <a:rPr lang="en-US" altLang="zh-CN" sz="2400" dirty="0" smtClean="0"/>
              <a:t>		</a:t>
            </a:r>
            <a:r>
              <a:rPr lang="zh-CN" altLang="en-US" sz="2800" b="1" dirty="0" smtClean="0"/>
              <a:t>柱塞泵动画注意点：</a:t>
            </a:r>
          </a:p>
          <a:p>
            <a:pPr eaLnBrk="1" hangingPunct="1">
              <a:buFontTx/>
              <a:buNone/>
            </a:pPr>
            <a:endParaRPr lang="zh-CN" altLang="en-US" sz="2800" dirty="0" smtClean="0"/>
          </a:p>
          <a:p>
            <a:pPr eaLnBrk="1" hangingPunct="1">
              <a:buFontTx/>
              <a:buNone/>
            </a:pPr>
            <a:r>
              <a:rPr lang="zh-CN" altLang="en-US" sz="2800" dirty="0" smtClean="0"/>
              <a:t>	</a:t>
            </a:r>
            <a:r>
              <a:rPr lang="en-US" altLang="zh-CN" sz="2800" dirty="0" smtClean="0"/>
              <a:t>1</a:t>
            </a:r>
            <a:r>
              <a:rPr lang="zh-CN" altLang="en-US" sz="2800" dirty="0" smtClean="0"/>
              <a:t>、在建立柱塞与泵体间的关系时，先用端面“重合”确定柱塞的方向，把端面“重合”关系删除后，再建立“圆柱”或“滑动杆”（分别选定一对对齐的轴以及过轴线的平面）连接关系。</a:t>
            </a:r>
          </a:p>
          <a:p>
            <a:pPr eaLnBrk="1" hangingPunct="1">
              <a:buFontTx/>
              <a:buNone/>
            </a:pPr>
            <a:r>
              <a:rPr lang="zh-CN" altLang="en-US" sz="2800" dirty="0" smtClean="0"/>
              <a:t>	</a:t>
            </a:r>
            <a:r>
              <a:rPr lang="en-US" altLang="zh-CN" sz="2800" dirty="0" smtClean="0"/>
              <a:t>2</a:t>
            </a:r>
            <a:r>
              <a:rPr lang="zh-CN" altLang="en-US" sz="2800" dirty="0" smtClean="0"/>
              <a:t>、如装配过程中，阀体的位置与设定方向相反时，可用“平行”约束功能来调整方向（见后图）。</a:t>
            </a:r>
          </a:p>
          <a:p>
            <a:pPr eaLnBrk="1" hangingPunct="1">
              <a:buFontTx/>
              <a:buNone/>
            </a:pPr>
            <a:r>
              <a:rPr lang="zh-CN" altLang="en-US" sz="2800" dirty="0" smtClean="0"/>
              <a:t>	</a:t>
            </a:r>
            <a:r>
              <a:rPr lang="en-US" altLang="zh-CN" sz="2800" dirty="0" smtClean="0"/>
              <a:t>3</a:t>
            </a:r>
            <a:r>
              <a:rPr lang="zh-CN" altLang="en-US" sz="2800" dirty="0" smtClean="0"/>
              <a:t>、上、下阀瓣与阀体之间建立“圆柱”连接关系即可。</a:t>
            </a:r>
          </a:p>
          <a:p>
            <a:pPr eaLnBrk="1" hangingPunct="1">
              <a:buFontTx/>
              <a:buNone/>
            </a:pPr>
            <a:r>
              <a:rPr lang="zh-CN" altLang="en-US" sz="2800" dirty="0" smtClean="0"/>
              <a:t>进入动画系统后，把柱塞、上、下阀瓣分别定义为独立的刚体，其它零件均为主体。</a:t>
            </a:r>
          </a:p>
          <a:p>
            <a:pPr eaLnBrk="1" hangingPunct="1">
              <a:buFontTx/>
              <a:buNone/>
            </a:pPr>
            <a:r>
              <a:rPr lang="zh-CN" altLang="en-US" sz="2800" dirty="0" smtClean="0"/>
              <a:t>	 </a:t>
            </a:r>
            <a:r>
              <a:rPr lang="en-US" altLang="zh-CN" sz="2800" dirty="0" smtClean="0"/>
              <a:t>4</a:t>
            </a:r>
            <a:r>
              <a:rPr lang="zh-CN" altLang="en-US" sz="2800" dirty="0" smtClean="0"/>
              <a:t>、在拍照时，柱塞与上、下阀瓣之间是联动关系。</a:t>
            </a:r>
          </a:p>
        </p:txBody>
      </p:sp>
    </p:spTree>
    <p:extLst>
      <p:ext uri="{BB962C8B-B14F-4D97-AF65-F5344CB8AC3E}">
        <p14:creationId xmlns:p14="http://schemas.microsoft.com/office/powerpoint/2010/main" val="3226874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785813"/>
            <a:ext cx="88011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Line 6"/>
          <p:cNvSpPr>
            <a:spLocks noChangeShapeType="1"/>
          </p:cNvSpPr>
          <p:nvPr/>
        </p:nvSpPr>
        <p:spPr bwMode="auto">
          <a:xfrm flipV="1">
            <a:off x="2357438" y="2500313"/>
            <a:ext cx="3786187" cy="500062"/>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0419" name="Line 7"/>
          <p:cNvSpPr>
            <a:spLocks noChangeShapeType="1"/>
          </p:cNvSpPr>
          <p:nvPr/>
        </p:nvSpPr>
        <p:spPr bwMode="auto">
          <a:xfrm>
            <a:off x="2286000" y="3214688"/>
            <a:ext cx="4572000" cy="2214562"/>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2648" name="Oval 8"/>
          <p:cNvSpPr>
            <a:spLocks noChangeArrowheads="1"/>
          </p:cNvSpPr>
          <p:nvPr/>
        </p:nvSpPr>
        <p:spPr bwMode="auto">
          <a:xfrm>
            <a:off x="3143250" y="2500313"/>
            <a:ext cx="792163" cy="5032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396697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8"/>
                                        </p:tgtEl>
                                        <p:attrNameLst>
                                          <p:attrName>style.visibility</p:attrName>
                                        </p:attrNameLst>
                                      </p:cBhvr>
                                      <p:to>
                                        <p:strVal val="visible"/>
                                      </p:to>
                                    </p:set>
                                    <p:animEffect transition="in" filter="blinds(horizontal)">
                                      <p:cBhvr>
                                        <p:cTn id="7"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body" idx="4294967295"/>
          </p:nvPr>
        </p:nvSpPr>
        <p:spPr>
          <a:xfrm>
            <a:off x="0" y="188640"/>
            <a:ext cx="9144000" cy="5688013"/>
          </a:xfrm>
        </p:spPr>
        <p:txBody>
          <a:bodyPr/>
          <a:lstStyle/>
          <a:p>
            <a:pPr eaLnBrk="1" hangingPunct="1">
              <a:buFontTx/>
              <a:buNone/>
            </a:pPr>
            <a:r>
              <a:rPr lang="en-US" altLang="zh-CN" dirty="0" smtClean="0"/>
              <a:t>		</a:t>
            </a:r>
            <a:r>
              <a:rPr lang="zh-CN" altLang="en-US" sz="3600" b="1" dirty="0" smtClean="0"/>
              <a:t>手压阀动画注意点：</a:t>
            </a:r>
          </a:p>
          <a:p>
            <a:pPr eaLnBrk="1" hangingPunct="1">
              <a:buFontTx/>
              <a:buNone/>
            </a:pPr>
            <a:endParaRPr lang="zh-CN" altLang="en-US" sz="3600" dirty="0" smtClean="0"/>
          </a:p>
          <a:p>
            <a:pPr eaLnBrk="1" hangingPunct="1">
              <a:buFontTx/>
              <a:buNone/>
            </a:pPr>
            <a:r>
              <a:rPr lang="zh-CN" altLang="en-US" sz="3600" dirty="0" smtClean="0"/>
              <a:t>	</a:t>
            </a:r>
            <a:r>
              <a:rPr lang="en-US" altLang="zh-CN" sz="3600" dirty="0" smtClean="0"/>
              <a:t>1</a:t>
            </a:r>
            <a:r>
              <a:rPr lang="zh-CN" altLang="en-US" sz="3600" dirty="0" smtClean="0"/>
              <a:t>、先对手柄与阀体或销子间定义为“销钉”连接。</a:t>
            </a:r>
            <a:r>
              <a:rPr lang="zh-CN" altLang="en-US" sz="2400" dirty="0" smtClean="0"/>
              <a:t>（手柄位置不好时，可旋转：点中手柄后放开鼠标，移动到合适位置</a:t>
            </a:r>
            <a:r>
              <a:rPr lang="zh-CN" altLang="en-US" sz="2400" dirty="0"/>
              <a:t>再点击</a:t>
            </a:r>
            <a:r>
              <a:rPr lang="zh-CN" altLang="en-US" sz="2400" dirty="0" smtClean="0"/>
              <a:t>鼠标）</a:t>
            </a:r>
            <a:endParaRPr lang="zh-CN" altLang="en-US" sz="3600" dirty="0" smtClean="0"/>
          </a:p>
          <a:p>
            <a:pPr eaLnBrk="1" hangingPunct="1">
              <a:buFontTx/>
              <a:buNone/>
            </a:pPr>
            <a:r>
              <a:rPr lang="en-US" altLang="zh-CN" sz="3600" dirty="0" smtClean="0"/>
              <a:t>2</a:t>
            </a:r>
            <a:r>
              <a:rPr lang="zh-CN" altLang="en-US" sz="3600" dirty="0" smtClean="0"/>
              <a:t>、对手柄与阀杆间定义为“相切”约束。</a:t>
            </a:r>
          </a:p>
          <a:p>
            <a:pPr eaLnBrk="1" hangingPunct="1">
              <a:buFontTx/>
              <a:buNone/>
            </a:pPr>
            <a:r>
              <a:rPr lang="en-US" altLang="zh-CN" sz="3600" dirty="0" smtClean="0"/>
              <a:t>3</a:t>
            </a:r>
            <a:r>
              <a:rPr lang="zh-CN" altLang="en-US" sz="3600" dirty="0" smtClean="0"/>
              <a:t>、阀体与阀杆间定义轴“重合”约束。</a:t>
            </a:r>
          </a:p>
          <a:p>
            <a:pPr eaLnBrk="1" hangingPunct="1">
              <a:buFontTx/>
              <a:buNone/>
            </a:pPr>
            <a:r>
              <a:rPr lang="en-US" altLang="zh-CN" sz="3600" dirty="0" smtClean="0"/>
              <a:t>4</a:t>
            </a:r>
            <a:r>
              <a:rPr lang="zh-CN" altLang="en-US" sz="3600" dirty="0" smtClean="0"/>
              <a:t>、进入动画系统后，把手柄、阀杆分成两个独立的刚体，其它零件均为主体。在拍照时，拉动手柄即可。</a:t>
            </a:r>
            <a:endParaRPr lang="en-US" altLang="zh-CN" sz="3600" dirty="0" smtClean="0"/>
          </a:p>
          <a:p>
            <a:pPr eaLnBrk="1" hangingPunct="1">
              <a:buFontTx/>
              <a:buNone/>
            </a:pPr>
            <a:r>
              <a:rPr lang="en-US" altLang="zh-CN" sz="3600" dirty="0" smtClean="0"/>
              <a:t>5</a:t>
            </a:r>
            <a:r>
              <a:rPr lang="zh-CN" altLang="en-US" sz="3600" dirty="0" smtClean="0"/>
              <a:t>、要对弹簧做挠性处理，必须先装相关零件</a:t>
            </a:r>
          </a:p>
        </p:txBody>
      </p:sp>
    </p:spTree>
    <p:extLst>
      <p:ext uri="{BB962C8B-B14F-4D97-AF65-F5344CB8AC3E}">
        <p14:creationId xmlns:p14="http://schemas.microsoft.com/office/powerpoint/2010/main" val="1440989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141538"/>
            <a:ext cx="4176712"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0" name="组合 14"/>
          <p:cNvGrpSpPr>
            <a:grpSpLocks/>
          </p:cNvGrpSpPr>
          <p:nvPr/>
        </p:nvGrpSpPr>
        <p:grpSpPr bwMode="auto">
          <a:xfrm>
            <a:off x="0" y="0"/>
            <a:ext cx="9144000" cy="1631950"/>
            <a:chOff x="0" y="0"/>
            <a:chExt cx="9144000" cy="1631950"/>
          </a:xfrm>
        </p:grpSpPr>
        <p:sp>
          <p:nvSpPr>
            <p:cNvPr id="22531"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22532"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22533" name="TextBox 12"/>
          <p:cNvSpPr txBox="1">
            <a:spLocks noChangeArrowheads="1"/>
          </p:cNvSpPr>
          <p:nvPr/>
        </p:nvSpPr>
        <p:spPr bwMode="auto">
          <a:xfrm>
            <a:off x="179388" y="1000125"/>
            <a:ext cx="8724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rPr>
              <a:t>手压阀中弹簧的挠性化</a:t>
            </a:r>
            <a:r>
              <a:rPr lang="zh-CN" altLang="en-US" sz="2800" dirty="0"/>
              <a:t>：先按正常方式装配，完成后通过右键选挠性化，进入到挠性化界面</a:t>
            </a:r>
          </a:p>
        </p:txBody>
      </p:sp>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38" y="1954213"/>
            <a:ext cx="4840287"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6"/>
          <p:cNvSpPr>
            <a:spLocks noChangeArrowheads="1"/>
          </p:cNvSpPr>
          <p:nvPr/>
        </p:nvSpPr>
        <p:spPr bwMode="auto">
          <a:xfrm>
            <a:off x="6440487" y="4108450"/>
            <a:ext cx="476250" cy="2492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6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650" y="4065588"/>
            <a:ext cx="125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5"/>
          <p:cNvSpPr>
            <a:spLocks noChangeArrowheads="1"/>
          </p:cNvSpPr>
          <p:nvPr/>
        </p:nvSpPr>
        <p:spPr bwMode="auto">
          <a:xfrm>
            <a:off x="2555875" y="5189538"/>
            <a:ext cx="2151063" cy="720725"/>
          </a:xfrm>
          <a:prstGeom prst="wedgeEllipseCallout">
            <a:avLst>
              <a:gd name="adj1" fmla="val 59704"/>
              <a:gd name="adj2" fmla="val -62273"/>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点选弹簧</a:t>
            </a:r>
          </a:p>
        </p:txBody>
      </p:sp>
      <p:pic>
        <p:nvPicPr>
          <p:cNvPr id="665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063" y="4357688"/>
            <a:ext cx="1276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6"/>
          <p:cNvSpPr>
            <a:spLocks noChangeArrowheads="1"/>
          </p:cNvSpPr>
          <p:nvPr/>
        </p:nvSpPr>
        <p:spPr bwMode="auto">
          <a:xfrm>
            <a:off x="6580981" y="5064919"/>
            <a:ext cx="476250" cy="2492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2540" name="图片 1" descr="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2141538"/>
            <a:ext cx="2187575"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p:cNvSpPr>
            <a:spLocks noChangeArrowheads="1"/>
          </p:cNvSpPr>
          <p:nvPr/>
        </p:nvSpPr>
        <p:spPr bwMode="auto">
          <a:xfrm>
            <a:off x="828675" y="5262563"/>
            <a:ext cx="720725" cy="2492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28162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horizontal)">
                                      <p:cBhvr>
                                        <p:cTn id="12" dur="500"/>
                                        <p:tgtEl>
                                          <p:spTgt spid="66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6566"/>
                                        </p:tgtEl>
                                        <p:attrNameLst>
                                          <p:attrName>style.visibility</p:attrName>
                                        </p:attrNameLst>
                                      </p:cBhvr>
                                      <p:to>
                                        <p:strVal val="visible"/>
                                      </p:to>
                                    </p:set>
                                    <p:animEffect transition="in" filter="blinds(horizontal)">
                                      <p:cBhvr>
                                        <p:cTn id="22" dur="500"/>
                                        <p:tgtEl>
                                          <p:spTgt spid="665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6567"/>
                                        </p:tgtEl>
                                        <p:attrNameLst>
                                          <p:attrName>style.visibility</p:attrName>
                                        </p:attrNameLst>
                                      </p:cBhvr>
                                      <p:to>
                                        <p:strVal val="visible"/>
                                      </p:to>
                                    </p:set>
                                    <p:animEffect transition="in" filter="blinds(horizontal)">
                                      <p:cBhvr>
                                        <p:cTn id="32" dur="500"/>
                                        <p:tgtEl>
                                          <p:spTgt spid="665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2374900"/>
            <a:ext cx="63531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4" name="组合 14"/>
          <p:cNvGrpSpPr>
            <a:grpSpLocks/>
          </p:cNvGrpSpPr>
          <p:nvPr/>
        </p:nvGrpSpPr>
        <p:grpSpPr bwMode="auto">
          <a:xfrm>
            <a:off x="0" y="0"/>
            <a:ext cx="9144000" cy="1631950"/>
            <a:chOff x="0" y="0"/>
            <a:chExt cx="9144000" cy="1631950"/>
          </a:xfrm>
        </p:grpSpPr>
        <p:sp>
          <p:nvSpPr>
            <p:cNvPr id="23555"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23556"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235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4065588"/>
            <a:ext cx="125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5"/>
          <p:cNvSpPr>
            <a:spLocks noChangeArrowheads="1"/>
          </p:cNvSpPr>
          <p:nvPr/>
        </p:nvSpPr>
        <p:spPr bwMode="auto">
          <a:xfrm>
            <a:off x="3059113" y="5768975"/>
            <a:ext cx="2151062" cy="720725"/>
          </a:xfrm>
          <a:prstGeom prst="wedgeEllipseCallout">
            <a:avLst>
              <a:gd name="adj1" fmla="val -98815"/>
              <a:gd name="adj2" fmla="val -8579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点尺寸</a:t>
            </a:r>
          </a:p>
        </p:txBody>
      </p:sp>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350" y="2627313"/>
            <a:ext cx="325437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p:cNvSpPr>
            <a:spLocks noChangeArrowheads="1"/>
          </p:cNvSpPr>
          <p:nvPr/>
        </p:nvSpPr>
        <p:spPr bwMode="auto">
          <a:xfrm>
            <a:off x="4184650" y="3675063"/>
            <a:ext cx="2763838" cy="2492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75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3675063"/>
            <a:ext cx="7207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6"/>
          <p:cNvSpPr>
            <a:spLocks noChangeArrowheads="1"/>
          </p:cNvSpPr>
          <p:nvPr/>
        </p:nvSpPr>
        <p:spPr bwMode="auto">
          <a:xfrm flipV="1">
            <a:off x="5422900" y="4183063"/>
            <a:ext cx="804863" cy="2095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75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8013" y="1955800"/>
            <a:ext cx="191452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TextBox 12"/>
          <p:cNvSpPr txBox="1">
            <a:spLocks noChangeArrowheads="1"/>
          </p:cNvSpPr>
          <p:nvPr/>
        </p:nvSpPr>
        <p:spPr bwMode="auto">
          <a:xfrm>
            <a:off x="188913" y="1106488"/>
            <a:ext cx="8683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t>手压阀中弹簧的挠性化：先按正常方式装配，完成后通过右键选挠性化，进入到挠性化界面</a:t>
            </a:r>
          </a:p>
        </p:txBody>
      </p:sp>
    </p:spTree>
    <p:extLst>
      <p:ext uri="{BB962C8B-B14F-4D97-AF65-F5344CB8AC3E}">
        <p14:creationId xmlns:p14="http://schemas.microsoft.com/office/powerpoint/2010/main" val="3559487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587"/>
                                        </p:tgtEl>
                                        <p:attrNameLst>
                                          <p:attrName>style.visibility</p:attrName>
                                        </p:attrNameLst>
                                      </p:cBhvr>
                                      <p:to>
                                        <p:strVal val="visible"/>
                                      </p:to>
                                    </p:set>
                                    <p:animEffect transition="in" filter="blinds(horizontal)">
                                      <p:cBhvr>
                                        <p:cTn id="12" dur="500"/>
                                        <p:tgtEl>
                                          <p:spTgt spid="67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7588"/>
                                        </p:tgtEl>
                                        <p:attrNameLst>
                                          <p:attrName>style.visibility</p:attrName>
                                        </p:attrNameLst>
                                      </p:cBhvr>
                                      <p:to>
                                        <p:strVal val="visible"/>
                                      </p:to>
                                    </p:set>
                                    <p:animEffect transition="in" filter="blinds(horizontal)">
                                      <p:cBhvr>
                                        <p:cTn id="22" dur="500"/>
                                        <p:tgtEl>
                                          <p:spTgt spid="675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7589"/>
                                        </p:tgtEl>
                                        <p:attrNameLst>
                                          <p:attrName>style.visibility</p:attrName>
                                        </p:attrNameLst>
                                      </p:cBhvr>
                                      <p:to>
                                        <p:strVal val="visible"/>
                                      </p:to>
                                    </p:set>
                                    <p:animEffect transition="in" filter="blinds(horizontal)">
                                      <p:cBhvr>
                                        <p:cTn id="32"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954213"/>
            <a:ext cx="7402513"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2" name="组合 14"/>
          <p:cNvGrpSpPr>
            <a:grpSpLocks/>
          </p:cNvGrpSpPr>
          <p:nvPr/>
        </p:nvGrpSpPr>
        <p:grpSpPr bwMode="auto">
          <a:xfrm>
            <a:off x="0" y="0"/>
            <a:ext cx="9144000" cy="1631950"/>
            <a:chOff x="0" y="0"/>
            <a:chExt cx="9144000" cy="1631950"/>
          </a:xfrm>
        </p:grpSpPr>
        <p:sp>
          <p:nvSpPr>
            <p:cNvPr id="25603"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25604"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5" name="AutoShape 5"/>
          <p:cNvSpPr>
            <a:spLocks noChangeArrowheads="1"/>
          </p:cNvSpPr>
          <p:nvPr/>
        </p:nvSpPr>
        <p:spPr bwMode="auto">
          <a:xfrm>
            <a:off x="3059113" y="5768975"/>
            <a:ext cx="2151062" cy="720725"/>
          </a:xfrm>
          <a:prstGeom prst="wedgeEllipseCallout">
            <a:avLst>
              <a:gd name="adj1" fmla="val -111412"/>
              <a:gd name="adj2" fmla="val -2620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点选该面</a:t>
            </a:r>
          </a:p>
        </p:txBody>
      </p:sp>
      <p:sp>
        <p:nvSpPr>
          <p:cNvPr id="10" name="Oval 6"/>
          <p:cNvSpPr>
            <a:spLocks noChangeArrowheads="1"/>
          </p:cNvSpPr>
          <p:nvPr/>
        </p:nvSpPr>
        <p:spPr bwMode="auto">
          <a:xfrm>
            <a:off x="6470650" y="3284538"/>
            <a:ext cx="1414463" cy="36036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835150"/>
            <a:ext cx="7618413"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5"/>
          <p:cNvSpPr>
            <a:spLocks noChangeArrowheads="1"/>
          </p:cNvSpPr>
          <p:nvPr/>
        </p:nvSpPr>
        <p:spPr bwMode="auto">
          <a:xfrm>
            <a:off x="3708400" y="3929063"/>
            <a:ext cx="2149475" cy="720725"/>
          </a:xfrm>
          <a:prstGeom prst="wedgeEllipseCallout">
            <a:avLst>
              <a:gd name="adj1" fmla="val -98815"/>
              <a:gd name="adj2" fmla="val -8579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点此面</a:t>
            </a:r>
          </a:p>
        </p:txBody>
      </p:sp>
      <p:sp>
        <p:nvSpPr>
          <p:cNvPr id="18" name="Oval 6"/>
          <p:cNvSpPr>
            <a:spLocks noChangeArrowheads="1"/>
          </p:cNvSpPr>
          <p:nvPr/>
        </p:nvSpPr>
        <p:spPr bwMode="auto">
          <a:xfrm flipV="1">
            <a:off x="6338888" y="3905250"/>
            <a:ext cx="1487487" cy="3841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6"/>
          <p:cNvSpPr>
            <a:spLocks noChangeArrowheads="1"/>
          </p:cNvSpPr>
          <p:nvPr/>
        </p:nvSpPr>
        <p:spPr bwMode="auto">
          <a:xfrm flipV="1">
            <a:off x="6827838" y="5724525"/>
            <a:ext cx="481012" cy="3841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1" name="TextBox 12"/>
          <p:cNvSpPr txBox="1">
            <a:spLocks noChangeArrowheads="1"/>
          </p:cNvSpPr>
          <p:nvPr/>
        </p:nvSpPr>
        <p:spPr bwMode="auto">
          <a:xfrm>
            <a:off x="188913" y="1106488"/>
            <a:ext cx="8683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t>手压阀中弹簧的挠性化：先按正常方式装配，完成后通过右键选挠性化，进入到挠性化界面</a:t>
            </a:r>
          </a:p>
        </p:txBody>
      </p:sp>
    </p:spTree>
    <p:extLst>
      <p:ext uri="{BB962C8B-B14F-4D97-AF65-F5344CB8AC3E}">
        <p14:creationId xmlns:p14="http://schemas.microsoft.com/office/powerpoint/2010/main" val="2969782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blinds(horizontal)">
                                      <p:cBhvr>
                                        <p:cTn id="17" dur="500"/>
                                        <p:tgtEl>
                                          <p:spTgt spid="686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7" grpId="0" animBg="1"/>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06600"/>
            <a:ext cx="5589588"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6" name="组合 14"/>
          <p:cNvGrpSpPr>
            <a:grpSpLocks/>
          </p:cNvGrpSpPr>
          <p:nvPr/>
        </p:nvGrpSpPr>
        <p:grpSpPr bwMode="auto">
          <a:xfrm>
            <a:off x="0" y="0"/>
            <a:ext cx="9144000" cy="1631950"/>
            <a:chOff x="0" y="0"/>
            <a:chExt cx="9144000" cy="1631950"/>
          </a:xfrm>
        </p:grpSpPr>
        <p:sp>
          <p:nvSpPr>
            <p:cNvPr id="26627" name="Text Box 18"/>
            <p:cNvSpPr txBox="1">
              <a:spLocks noChangeArrowheads="1"/>
            </p:cNvSpPr>
            <p:nvPr/>
          </p:nvSpPr>
          <p:spPr bwMode="auto">
            <a:xfrm>
              <a:off x="0" y="0"/>
              <a:ext cx="9144000" cy="1631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eaLnBrk="1" hangingPunct="1">
                <a:spcBef>
                  <a:spcPct val="50000"/>
                </a:spcBef>
              </a:pPr>
              <a:endParaRPr lang="en-US" altLang="zh-CN" sz="4000"/>
            </a:p>
          </p:txBody>
        </p:sp>
        <p:cxnSp>
          <p:nvCxnSpPr>
            <p:cNvPr id="26628"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0" name="Oval 6"/>
          <p:cNvSpPr>
            <a:spLocks noChangeArrowheads="1"/>
          </p:cNvSpPr>
          <p:nvPr/>
        </p:nvSpPr>
        <p:spPr bwMode="auto">
          <a:xfrm>
            <a:off x="4329113" y="3308350"/>
            <a:ext cx="1414462" cy="3603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0" name="TextBox 12"/>
          <p:cNvSpPr txBox="1">
            <a:spLocks noChangeArrowheads="1"/>
          </p:cNvSpPr>
          <p:nvPr/>
        </p:nvSpPr>
        <p:spPr bwMode="auto">
          <a:xfrm>
            <a:off x="188913" y="1106488"/>
            <a:ext cx="8683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t>手压阀中弹簧的挠性化：先按正常方式装配，完成后通过右键选挠性化，进入到挠性化界面</a:t>
            </a:r>
          </a:p>
        </p:txBody>
      </p:sp>
      <p:sp>
        <p:nvSpPr>
          <p:cNvPr id="16" name="AutoShape 5"/>
          <p:cNvSpPr>
            <a:spLocks noChangeArrowheads="1"/>
          </p:cNvSpPr>
          <p:nvPr/>
        </p:nvSpPr>
        <p:spPr bwMode="auto">
          <a:xfrm>
            <a:off x="4678363" y="5373688"/>
            <a:ext cx="2470150" cy="1079500"/>
          </a:xfrm>
          <a:prstGeom prst="wedgeEllipseCallout">
            <a:avLst>
              <a:gd name="adj1" fmla="val -37269"/>
              <a:gd name="adj2" fmla="val -96250"/>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点确定即 完成</a:t>
            </a:r>
          </a:p>
        </p:txBody>
      </p:sp>
      <p:sp>
        <p:nvSpPr>
          <p:cNvPr id="19" name="TextBox 18"/>
          <p:cNvSpPr txBox="1">
            <a:spLocks noChangeArrowheads="1"/>
          </p:cNvSpPr>
          <p:nvPr/>
        </p:nvSpPr>
        <p:spPr bwMode="auto">
          <a:xfrm>
            <a:off x="6443663" y="2354263"/>
            <a:ext cx="230505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t>       这样完成的挠性化在后边做动画时弹簧不跟着变</a:t>
            </a:r>
          </a:p>
        </p:txBody>
      </p:sp>
    </p:spTree>
    <p:extLst>
      <p:ext uri="{BB962C8B-B14F-4D97-AF65-F5344CB8AC3E}">
        <p14:creationId xmlns:p14="http://schemas.microsoft.com/office/powerpoint/2010/main" val="694085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827088" y="692150"/>
            <a:ext cx="8137525" cy="5473700"/>
          </a:xfrm>
        </p:spPr>
        <p:txBody>
          <a:bodyPr/>
          <a:lstStyle/>
          <a:p>
            <a:pPr marL="0" indent="0" eaLnBrk="1" hangingPunct="1">
              <a:buNone/>
            </a:pPr>
            <a:r>
              <a:rPr lang="zh-CN" altLang="en-US" sz="4000" dirty="0" smtClean="0">
                <a:latin typeface="宋体" panose="02010600030101010101" pitchFamily="2" charset="-122"/>
              </a:rPr>
              <a:t>附加内容</a:t>
            </a:r>
            <a:endParaRPr lang="en-US" altLang="zh-CN" sz="4000" dirty="0" smtClean="0">
              <a:latin typeface="宋体" panose="02010600030101010101" pitchFamily="2" charset="-122"/>
            </a:endParaRPr>
          </a:p>
          <a:p>
            <a:pPr eaLnBrk="1" hangingPunct="1"/>
            <a:endParaRPr lang="en-US" altLang="zh-CN" sz="4000" dirty="0">
              <a:latin typeface="宋体" panose="02010600030101010101" pitchFamily="2" charset="-122"/>
            </a:endParaRPr>
          </a:p>
          <a:p>
            <a:pPr eaLnBrk="1" hangingPunct="1"/>
            <a:r>
              <a:rPr lang="zh-CN" altLang="en-US" sz="4000" dirty="0" smtClean="0">
                <a:latin typeface="宋体" panose="02010600030101010101" pitchFamily="2" charset="-122"/>
              </a:rPr>
              <a:t>修饰：草绘，槽</a:t>
            </a:r>
            <a:endParaRPr lang="en-US" altLang="zh-CN" sz="4000" dirty="0" smtClean="0">
              <a:latin typeface="宋体" panose="02010600030101010101" pitchFamily="2" charset="-122"/>
            </a:endParaRPr>
          </a:p>
          <a:p>
            <a:pPr eaLnBrk="1" hangingPunct="1"/>
            <a:r>
              <a:rPr lang="zh-CN" altLang="en-US" sz="4000" dirty="0" smtClean="0">
                <a:latin typeface="宋体" panose="02010600030101010101" pitchFamily="2" charset="-122"/>
              </a:rPr>
              <a:t>渲染：</a:t>
            </a:r>
            <a:endParaRPr lang="en-US" altLang="zh-CN" sz="4000" dirty="0" smtClean="0">
              <a:latin typeface="宋体" panose="02010600030101010101" pitchFamily="2" charset="-122"/>
            </a:endParaRPr>
          </a:p>
          <a:p>
            <a:pPr eaLnBrk="1" hangingPunct="1"/>
            <a:endParaRPr lang="zh-CN" altLang="en-US" sz="4000" dirty="0" smtClean="0">
              <a:latin typeface="宋体" panose="02010600030101010101" pitchFamily="2" charset="-122"/>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996952"/>
            <a:ext cx="9366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842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8"/>
          <p:cNvSpPr txBox="1"/>
          <p:nvPr/>
        </p:nvSpPr>
        <p:spPr>
          <a:xfrm>
            <a:off x="0" y="0"/>
            <a:ext cx="9144000" cy="16319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4000" dirty="0"/>
              <a:t>Creo </a:t>
            </a:r>
            <a:r>
              <a:rPr lang="zh-CN" altLang="en-US" sz="4000" dirty="0"/>
              <a:t>中的修饰草绘</a:t>
            </a:r>
            <a:endParaRPr lang="en-US" altLang="zh-CN" sz="4000" dirty="0"/>
          </a:p>
          <a:p>
            <a:pPr marL="0" lvl="0" indent="0" eaLnBrk="1" hangingPunct="1">
              <a:spcBef>
                <a:spcPct val="50000"/>
              </a:spcBef>
              <a:buNone/>
            </a:pPr>
            <a:endParaRPr lang="en-US" altLang="zh-CN" sz="4000" dirty="0"/>
          </a:p>
        </p:txBody>
      </p:sp>
      <p:pic>
        <p:nvPicPr>
          <p:cNvPr id="22531" name="Picture 2"/>
          <p:cNvPicPr>
            <a:picLocks noChangeAspect="1"/>
          </p:cNvPicPr>
          <p:nvPr/>
        </p:nvPicPr>
        <p:blipFill>
          <a:blip r:embed="rId2"/>
          <a:stretch>
            <a:fillRect/>
          </a:stretch>
        </p:blipFill>
        <p:spPr>
          <a:xfrm>
            <a:off x="3071813" y="1214438"/>
            <a:ext cx="3317875" cy="3071812"/>
          </a:xfrm>
          <a:prstGeom prst="rect">
            <a:avLst/>
          </a:prstGeom>
          <a:noFill/>
          <a:ln w="9525">
            <a:noFill/>
          </a:ln>
        </p:spPr>
      </p:pic>
      <p:cxnSp>
        <p:nvCxnSpPr>
          <p:cNvPr id="22532" name="直接连接符 7"/>
          <p:cNvCxnSpPr/>
          <p:nvPr/>
        </p:nvCxnSpPr>
        <p:spPr>
          <a:xfrm flipV="1">
            <a:off x="0" y="928688"/>
            <a:ext cx="9144000" cy="1587"/>
          </a:xfrm>
          <a:prstGeom prst="line">
            <a:avLst/>
          </a:prstGeom>
          <a:ln w="38100" cap="flat" cmpd="sng">
            <a:solidFill>
              <a:srgbClr val="FF0000"/>
            </a:solidFill>
            <a:prstDash val="solid"/>
            <a:headEnd type="none" w="med" len="med"/>
            <a:tailEnd type="none" w="med" len="med"/>
          </a:ln>
        </p:spPr>
      </p:cxnSp>
      <p:sp>
        <p:nvSpPr>
          <p:cNvPr id="22533" name="Oval 12"/>
          <p:cNvSpPr/>
          <p:nvPr/>
        </p:nvSpPr>
        <p:spPr>
          <a:xfrm>
            <a:off x="3214688" y="2786063"/>
            <a:ext cx="857250" cy="357187"/>
          </a:xfrm>
          <a:prstGeom prst="ellipse">
            <a:avLst/>
          </a:prstGeom>
          <a:no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21" name="Rectangle 3"/>
          <p:cNvSpPr txBox="1">
            <a:spLocks noChangeArrowheads="1"/>
          </p:cNvSpPr>
          <p:nvPr/>
        </p:nvSpPr>
        <p:spPr bwMode="auto">
          <a:xfrm>
            <a:off x="428625" y="4214813"/>
            <a:ext cx="8229600" cy="2643188"/>
          </a:xfrm>
          <a:prstGeom prst="rect">
            <a:avLst/>
          </a:prstGeom>
          <a:noFill/>
          <a:ln w="9525">
            <a:noFill/>
            <a:miter lim="800000"/>
          </a:ln>
          <a:effectLst/>
        </p:spPr>
        <p:txBody>
          <a:bodyPr/>
          <a:lstStyle/>
          <a:p>
            <a:pPr marL="342900" marR="0" indent="-342900" defTabSz="914400" eaLnBrk="1" hangingPunct="1">
              <a:spcBef>
                <a:spcPct val="20000"/>
              </a:spcBef>
              <a:buClrTx/>
              <a:buSzTx/>
              <a:buFontTx/>
              <a:buNone/>
              <a:defRPr/>
            </a:pPr>
            <a:r>
              <a:rPr kumimoji="0" lang="en-US" altLang="zh-CN" sz="3600" kern="0" cap="none" spc="0" normalizeH="0" baseline="0" noProof="0" dirty="0">
                <a:latin typeface="宋体" panose="02010600030101010101" pitchFamily="2" charset="-122"/>
                <a:ea typeface="+mn-ea"/>
                <a:cs typeface="+mn-cs"/>
              </a:rPr>
              <a:t>  </a:t>
            </a:r>
            <a:r>
              <a:rPr kumimoji="0" lang="en-US" altLang="zh-CN" sz="3200" kern="0" cap="none" spc="0" normalizeH="0" baseline="0" noProof="0" dirty="0">
                <a:latin typeface="宋体" panose="02010600030101010101" pitchFamily="2" charset="-122"/>
                <a:ea typeface="+mn-ea"/>
                <a:cs typeface="+mn-cs"/>
              </a:rPr>
              <a:t> “</a:t>
            </a:r>
            <a:r>
              <a:rPr kumimoji="0" lang="zh-CN" altLang="en-US" sz="3200" kern="0" cap="none" spc="0" normalizeH="0" baseline="0" noProof="0" dirty="0">
                <a:latin typeface="宋体" panose="02010600030101010101" pitchFamily="2" charset="-122"/>
                <a:ea typeface="+mn-ea"/>
                <a:cs typeface="+mn-cs"/>
              </a:rPr>
              <a:t>修饰草绘”命令所得到的特征不是实体，修饰特征被“绘制”在零件的表面上。包括要印制到对象上的公司徽标或序列号等内容</a:t>
            </a:r>
            <a:r>
              <a:rPr kumimoji="0" lang="zh-CN" altLang="en-US" sz="3200" kern="0" cap="none" spc="0" normalizeH="0" baseline="0" noProof="0" dirty="0">
                <a:latin typeface="+mn-lt"/>
                <a:ea typeface="+mn-ea"/>
                <a:cs typeface="+mn-cs"/>
              </a:rPr>
              <a:t> ，只能绘制在</a:t>
            </a:r>
            <a:r>
              <a:rPr kumimoji="0" lang="zh-CN" altLang="en-US" sz="3200" b="1" kern="0" cap="none" spc="0" normalizeH="0" baseline="0" noProof="0" dirty="0">
                <a:solidFill>
                  <a:srgbClr val="FF0000"/>
                </a:solidFill>
                <a:latin typeface="+mn-lt"/>
                <a:ea typeface="+mn-ea"/>
                <a:cs typeface="+mn-cs"/>
              </a:rPr>
              <a:t>平面</a:t>
            </a:r>
            <a:r>
              <a:rPr kumimoji="0" lang="zh-CN" altLang="en-US" sz="3200" kern="0" cap="none" spc="0" normalizeH="0" baseline="0" noProof="0" dirty="0">
                <a:latin typeface="+mn-lt"/>
                <a:ea typeface="+mn-ea"/>
                <a:cs typeface="+mn-cs"/>
              </a:rPr>
              <a:t>上</a:t>
            </a:r>
            <a:endParaRPr kumimoji="0" lang="zh-CN" altLang="en-US" sz="3200" kern="0" cap="none" spc="0" normalizeH="0" baseline="0" noProof="0" dirty="0">
              <a:latin typeface="宋体" panose="02010600030101010101" pitchFamily="2" charset="-122"/>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528638"/>
            <a:ext cx="802005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2"/>
          <p:cNvSpPr txBox="1">
            <a:spLocks noChangeArrowheads="1"/>
          </p:cNvSpPr>
          <p:nvPr/>
        </p:nvSpPr>
        <p:spPr bwMode="auto">
          <a:xfrm>
            <a:off x="0" y="0"/>
            <a:ext cx="856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中的单位设置及修改</a:t>
            </a:r>
            <a:endParaRPr lang="zh-CN" altLang="en-US" sz="3600"/>
          </a:p>
        </p:txBody>
      </p:sp>
      <p:sp>
        <p:nvSpPr>
          <p:cNvPr id="154628" name="AutoShape 4"/>
          <p:cNvSpPr>
            <a:spLocks noChangeArrowheads="1"/>
          </p:cNvSpPr>
          <p:nvPr/>
        </p:nvSpPr>
        <p:spPr bwMode="auto">
          <a:xfrm>
            <a:off x="2500313" y="2500313"/>
            <a:ext cx="3024187" cy="1223962"/>
          </a:xfrm>
          <a:prstGeom prst="wedgeEllipseCallout">
            <a:avLst>
              <a:gd name="adj1" fmla="val 128009"/>
              <a:gd name="adj2" fmla="val -138500"/>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点击更改即可进入相应界面</a:t>
            </a:r>
          </a:p>
        </p:txBody>
      </p:sp>
      <p:sp>
        <p:nvSpPr>
          <p:cNvPr id="6148" name="Oval 12"/>
          <p:cNvSpPr>
            <a:spLocks noChangeArrowheads="1"/>
          </p:cNvSpPr>
          <p:nvPr/>
        </p:nvSpPr>
        <p:spPr bwMode="auto">
          <a:xfrm>
            <a:off x="500063" y="1214438"/>
            <a:ext cx="7715250" cy="2857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5682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anim calcmode="lin" valueType="num">
                                      <p:cBhvr additive="base">
                                        <p:cTn id="7" dur="500" fill="hold"/>
                                        <p:tgtEl>
                                          <p:spTgt spid="154628"/>
                                        </p:tgtEl>
                                        <p:attrNameLst>
                                          <p:attrName>ppt_x</p:attrName>
                                        </p:attrNameLst>
                                      </p:cBhvr>
                                      <p:tavLst>
                                        <p:tav tm="0">
                                          <p:val>
                                            <p:strVal val="#ppt_x"/>
                                          </p:val>
                                        </p:tav>
                                        <p:tav tm="100000">
                                          <p:val>
                                            <p:strVal val="#ppt_x"/>
                                          </p:val>
                                        </p:tav>
                                      </p:tavLst>
                                    </p:anim>
                                    <p:anim calcmode="lin" valueType="num">
                                      <p:cBhvr additive="base">
                                        <p:cTn id="8" dur="500" fill="hold"/>
                                        <p:tgtEl>
                                          <p:spTgt spid="1546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8"/>
          <p:cNvSpPr txBox="1"/>
          <p:nvPr/>
        </p:nvSpPr>
        <p:spPr>
          <a:xfrm>
            <a:off x="0" y="0"/>
            <a:ext cx="9144000" cy="16319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4000" dirty="0"/>
              <a:t>Creo </a:t>
            </a:r>
            <a:r>
              <a:rPr lang="zh-CN" altLang="en-US" sz="4000" dirty="0"/>
              <a:t>中的修饰槽</a:t>
            </a:r>
            <a:endParaRPr lang="en-US" altLang="zh-CN" sz="4000" dirty="0"/>
          </a:p>
          <a:p>
            <a:pPr marL="0" lvl="0" indent="0" eaLnBrk="1" hangingPunct="1">
              <a:spcBef>
                <a:spcPct val="50000"/>
              </a:spcBef>
              <a:buNone/>
            </a:pPr>
            <a:endParaRPr lang="en-US" altLang="zh-CN" sz="4000" dirty="0"/>
          </a:p>
        </p:txBody>
      </p:sp>
      <p:cxnSp>
        <p:nvCxnSpPr>
          <p:cNvPr id="23555" name="直接连接符 7"/>
          <p:cNvCxnSpPr/>
          <p:nvPr/>
        </p:nvCxnSpPr>
        <p:spPr>
          <a:xfrm flipV="1">
            <a:off x="0" y="928688"/>
            <a:ext cx="9144000" cy="1587"/>
          </a:xfrm>
          <a:prstGeom prst="line">
            <a:avLst/>
          </a:prstGeom>
          <a:ln w="38100" cap="flat" cmpd="sng">
            <a:solidFill>
              <a:srgbClr val="FF0000"/>
            </a:solidFill>
            <a:prstDash val="solid"/>
            <a:headEnd type="none" w="med" len="med"/>
            <a:tailEnd type="none" w="med" len="med"/>
          </a:ln>
        </p:spPr>
      </p:cxnSp>
      <p:sp>
        <p:nvSpPr>
          <p:cNvPr id="21" name="Rectangle 3"/>
          <p:cNvSpPr txBox="1">
            <a:spLocks noChangeArrowheads="1"/>
          </p:cNvSpPr>
          <p:nvPr/>
        </p:nvSpPr>
        <p:spPr bwMode="auto">
          <a:xfrm>
            <a:off x="0" y="4500563"/>
            <a:ext cx="8715375" cy="2357438"/>
          </a:xfrm>
          <a:prstGeom prst="rect">
            <a:avLst/>
          </a:prstGeom>
          <a:noFill/>
          <a:ln w="9525">
            <a:noFill/>
            <a:miter lim="800000"/>
          </a:ln>
          <a:effectLst/>
        </p:spPr>
        <p:txBody>
          <a:bodyPr/>
          <a:lstStyle/>
          <a:p>
            <a:pPr marL="342900" marR="0" indent="-342900" defTabSz="914400" eaLnBrk="1" hangingPunct="1">
              <a:spcBef>
                <a:spcPct val="20000"/>
              </a:spcBef>
              <a:buClrTx/>
              <a:buSzTx/>
              <a:buFontTx/>
              <a:buNone/>
              <a:defRPr/>
            </a:pPr>
            <a:r>
              <a:rPr kumimoji="0" lang="zh-CN" altLang="en-US" sz="3600" kern="1200" cap="none" spc="0" normalizeH="0" baseline="0" noProof="0" dirty="0">
                <a:latin typeface="宋体" panose="02010600030101010101" pitchFamily="2" charset="-122"/>
                <a:ea typeface="宋体" panose="02010600030101010101" pitchFamily="2" charset="-122"/>
                <a:cs typeface="+mn-cs"/>
              </a:rPr>
              <a:t>    “修饰槽”是一种投影的修饰特征，通过制作草绘并将其投影到曲面上来完成，同修饰草绘一样，</a:t>
            </a:r>
            <a:r>
              <a:rPr kumimoji="0" lang="zh-CN" altLang="en-US" sz="3600" kern="0" cap="none" spc="0" normalizeH="0" baseline="0" noProof="0" dirty="0">
                <a:latin typeface="宋体" panose="02010600030101010101" pitchFamily="2" charset="-122"/>
                <a:ea typeface="宋体" panose="02010600030101010101" pitchFamily="2" charset="-122"/>
                <a:cs typeface="+mn-cs"/>
              </a:rPr>
              <a:t>所得到的特征不是实体</a:t>
            </a:r>
            <a:r>
              <a:rPr kumimoji="0" lang="zh-CN" altLang="en-US" sz="3600" kern="1200" cap="none" spc="0" normalizeH="0" baseline="0" noProof="0" dirty="0">
                <a:latin typeface="宋体" panose="02010600030101010101" pitchFamily="2" charset="-122"/>
                <a:ea typeface="宋体" panose="02010600030101010101" pitchFamily="2" charset="-122"/>
                <a:cs typeface="+mn-cs"/>
              </a:rPr>
              <a:t>。</a:t>
            </a:r>
            <a:endParaRPr kumimoji="0" lang="zh-CN" altLang="en-US" sz="3200" kern="0" cap="none" spc="0" normalizeH="0" baseline="0" noProof="0" dirty="0">
              <a:latin typeface="宋体" panose="02010600030101010101" pitchFamily="2" charset="-122"/>
              <a:ea typeface="+mn-ea"/>
              <a:cs typeface="+mn-cs"/>
            </a:endParaRPr>
          </a:p>
        </p:txBody>
      </p:sp>
      <p:pic>
        <p:nvPicPr>
          <p:cNvPr id="23557" name="Picture 2"/>
          <p:cNvPicPr>
            <a:picLocks noChangeAspect="1"/>
          </p:cNvPicPr>
          <p:nvPr/>
        </p:nvPicPr>
        <p:blipFill>
          <a:blip r:embed="rId2"/>
          <a:stretch>
            <a:fillRect/>
          </a:stretch>
        </p:blipFill>
        <p:spPr>
          <a:xfrm>
            <a:off x="3429000" y="1143000"/>
            <a:ext cx="2643188" cy="3275013"/>
          </a:xfrm>
          <a:prstGeom prst="rect">
            <a:avLst/>
          </a:prstGeom>
          <a:noFill/>
          <a:ln w="9525">
            <a:noFill/>
          </a:ln>
        </p:spPr>
      </p:pic>
      <p:sp>
        <p:nvSpPr>
          <p:cNvPr id="23558" name="Oval 12"/>
          <p:cNvSpPr/>
          <p:nvPr/>
        </p:nvSpPr>
        <p:spPr>
          <a:xfrm>
            <a:off x="3643313" y="3357563"/>
            <a:ext cx="857250" cy="357187"/>
          </a:xfrm>
          <a:prstGeom prst="ellipse">
            <a:avLst/>
          </a:prstGeom>
          <a:no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8"/>
          <p:cNvSpPr txBox="1"/>
          <p:nvPr/>
        </p:nvSpPr>
        <p:spPr>
          <a:xfrm>
            <a:off x="0" y="0"/>
            <a:ext cx="9144000" cy="16319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4000" dirty="0"/>
              <a:t>Creo </a:t>
            </a:r>
            <a:r>
              <a:rPr lang="zh-CN" altLang="en-US" sz="4000" dirty="0"/>
              <a:t>中的修饰槽</a:t>
            </a:r>
            <a:endParaRPr lang="en-US" altLang="zh-CN" sz="4000" dirty="0"/>
          </a:p>
          <a:p>
            <a:pPr marL="0" lvl="0" indent="0" eaLnBrk="1" hangingPunct="1">
              <a:spcBef>
                <a:spcPct val="50000"/>
              </a:spcBef>
              <a:buNone/>
            </a:pPr>
            <a:endParaRPr lang="en-US" altLang="zh-CN" sz="4000" dirty="0"/>
          </a:p>
        </p:txBody>
      </p:sp>
      <p:cxnSp>
        <p:nvCxnSpPr>
          <p:cNvPr id="24579" name="直接连接符 7"/>
          <p:cNvCxnSpPr/>
          <p:nvPr/>
        </p:nvCxnSpPr>
        <p:spPr>
          <a:xfrm flipV="1">
            <a:off x="0" y="928688"/>
            <a:ext cx="9144000" cy="1587"/>
          </a:xfrm>
          <a:prstGeom prst="line">
            <a:avLst/>
          </a:prstGeom>
          <a:ln w="38100" cap="flat" cmpd="sng">
            <a:solidFill>
              <a:srgbClr val="FF0000"/>
            </a:solidFill>
            <a:prstDash val="solid"/>
            <a:headEnd type="none" w="med" len="med"/>
            <a:tailEnd type="none" w="med" len="med"/>
          </a:ln>
        </p:spPr>
      </p:cxnSp>
      <p:pic>
        <p:nvPicPr>
          <p:cNvPr id="24580" name="Picture 2"/>
          <p:cNvPicPr>
            <a:picLocks noChangeAspect="1"/>
          </p:cNvPicPr>
          <p:nvPr/>
        </p:nvPicPr>
        <p:blipFill>
          <a:blip r:embed="rId2"/>
          <a:stretch>
            <a:fillRect/>
          </a:stretch>
        </p:blipFill>
        <p:spPr>
          <a:xfrm>
            <a:off x="214313" y="1643063"/>
            <a:ext cx="5753100" cy="3286125"/>
          </a:xfrm>
          <a:prstGeom prst="rect">
            <a:avLst/>
          </a:prstGeom>
          <a:noFill/>
          <a:ln w="9525">
            <a:noFill/>
          </a:ln>
        </p:spPr>
      </p:pic>
      <p:sp>
        <p:nvSpPr>
          <p:cNvPr id="8" name="Oval 12"/>
          <p:cNvSpPr/>
          <p:nvPr/>
        </p:nvSpPr>
        <p:spPr>
          <a:xfrm>
            <a:off x="3786188" y="3143250"/>
            <a:ext cx="928687" cy="285750"/>
          </a:xfrm>
          <a:prstGeom prst="ellipse">
            <a:avLst/>
          </a:prstGeom>
          <a:no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9" name="Text Box 14"/>
          <p:cNvSpPr txBox="1"/>
          <p:nvPr/>
        </p:nvSpPr>
        <p:spPr>
          <a:xfrm>
            <a:off x="1500188" y="1000125"/>
            <a:ext cx="3143250" cy="1077913"/>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    1</a:t>
            </a:r>
            <a:r>
              <a:rPr lang="zh-CN" altLang="en-US" dirty="0"/>
              <a:t>、选择要投影的曲面组</a:t>
            </a:r>
          </a:p>
        </p:txBody>
      </p:sp>
      <p:sp>
        <p:nvSpPr>
          <p:cNvPr id="10" name="Line 13"/>
          <p:cNvSpPr/>
          <p:nvPr/>
        </p:nvSpPr>
        <p:spPr>
          <a:xfrm flipH="1">
            <a:off x="1785938" y="1928813"/>
            <a:ext cx="1714500" cy="1571625"/>
          </a:xfrm>
          <a:prstGeom prst="line">
            <a:avLst/>
          </a:prstGeom>
          <a:ln w="63500" cap="flat" cmpd="sng">
            <a:solidFill>
              <a:srgbClr val="FF0000"/>
            </a:solidFill>
            <a:prstDash val="solid"/>
            <a:headEnd type="none" w="med" len="med"/>
            <a:tailEnd type="stealth" w="lg" len="lg"/>
          </a:ln>
        </p:spPr>
      </p:sp>
      <p:sp>
        <p:nvSpPr>
          <p:cNvPr id="11" name="Oval 12"/>
          <p:cNvSpPr/>
          <p:nvPr/>
        </p:nvSpPr>
        <p:spPr>
          <a:xfrm>
            <a:off x="3857625" y="4000500"/>
            <a:ext cx="928688" cy="285750"/>
          </a:xfrm>
          <a:prstGeom prst="ellipse">
            <a:avLst/>
          </a:prstGeom>
          <a:no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6803" name="Picture 3"/>
          <p:cNvPicPr>
            <a:picLocks noChangeAspect="1"/>
          </p:cNvPicPr>
          <p:nvPr/>
        </p:nvPicPr>
        <p:blipFill>
          <a:blip r:embed="rId3"/>
          <a:stretch>
            <a:fillRect/>
          </a:stretch>
        </p:blipFill>
        <p:spPr>
          <a:xfrm>
            <a:off x="4562475" y="3929063"/>
            <a:ext cx="4581525" cy="2743200"/>
          </a:xfrm>
          <a:prstGeom prst="rect">
            <a:avLst/>
          </a:prstGeom>
          <a:noFill/>
          <a:ln w="9525">
            <a:noFill/>
          </a:ln>
        </p:spPr>
      </p:pic>
      <p:sp>
        <p:nvSpPr>
          <p:cNvPr id="13" name="Text Box 14"/>
          <p:cNvSpPr txBox="1"/>
          <p:nvPr/>
        </p:nvSpPr>
        <p:spPr>
          <a:xfrm>
            <a:off x="5500688" y="2214563"/>
            <a:ext cx="3143250" cy="2062162"/>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2</a:t>
            </a:r>
            <a:r>
              <a:rPr lang="zh-CN" altLang="en-US" dirty="0"/>
              <a:t>、选择作图平面，在其上所做的图向上边所选择的曲面组投影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6803"/>
                                        </p:tgtEl>
                                        <p:attrNameLst>
                                          <p:attrName>style.visibility</p:attrName>
                                        </p:attrNameLst>
                                      </p:cBhvr>
                                      <p:to>
                                        <p:strVal val="visible"/>
                                      </p:to>
                                    </p:set>
                                    <p:animEffect transition="in" filter="blinds(horizontal)">
                                      <p:cBhvr>
                                        <p:cTn id="23" dur="500"/>
                                        <p:tgtEl>
                                          <p:spTgt spid="7680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p:cNvPicPr>
          <p:nvPr/>
        </p:nvPicPr>
        <p:blipFill>
          <a:blip r:embed="rId2"/>
          <a:stretch>
            <a:fillRect/>
          </a:stretch>
        </p:blipFill>
        <p:spPr>
          <a:xfrm>
            <a:off x="142875" y="1114425"/>
            <a:ext cx="7400925" cy="5743575"/>
          </a:xfrm>
          <a:prstGeom prst="rect">
            <a:avLst/>
          </a:prstGeom>
          <a:noFill/>
          <a:ln w="9525">
            <a:noFill/>
          </a:ln>
        </p:spPr>
      </p:pic>
      <p:sp>
        <p:nvSpPr>
          <p:cNvPr id="25603" name="Rectangle 2"/>
          <p:cNvSpPr>
            <a:spLocks noGrp="1"/>
          </p:cNvSpPr>
          <p:nvPr>
            <p:ph type="title"/>
          </p:nvPr>
        </p:nvSpPr>
        <p:spPr>
          <a:xfrm>
            <a:off x="285750" y="0"/>
            <a:ext cx="8483600" cy="1143000"/>
          </a:xfrm>
        </p:spPr>
        <p:txBody>
          <a:bodyPr vert="horz" wrap="square" lIns="91440" tIns="45720" rIns="91440" bIns="45720" anchor="ctr"/>
          <a:lstStyle/>
          <a:p>
            <a:pPr eaLnBrk="1" hangingPunct="1"/>
            <a:r>
              <a:rPr lang="en-US" altLang="zh-CN" sz="5400" dirty="0"/>
              <a:t>Creo</a:t>
            </a:r>
            <a:r>
              <a:rPr lang="zh-CN" altLang="en-US" sz="5400" dirty="0"/>
              <a:t>中的</a:t>
            </a:r>
            <a:r>
              <a:rPr lang="zh-CN" altLang="en-US" sz="5400" dirty="0">
                <a:latin typeface="宋体" panose="02010600030101010101" pitchFamily="2" charset="-122"/>
              </a:rPr>
              <a:t>渲染：</a:t>
            </a:r>
            <a:r>
              <a:rPr lang="zh-CN" altLang="en-US" dirty="0">
                <a:latin typeface="宋体" panose="02010600030101010101" pitchFamily="2" charset="-122"/>
              </a:rPr>
              <a:t>直接选用</a:t>
            </a:r>
            <a:endParaRPr lang="zh-CN" altLang="en-US" dirty="0"/>
          </a:p>
        </p:txBody>
      </p:sp>
      <p:sp>
        <p:nvSpPr>
          <p:cNvPr id="25604" name="Oval 9"/>
          <p:cNvSpPr/>
          <p:nvPr/>
        </p:nvSpPr>
        <p:spPr>
          <a:xfrm>
            <a:off x="2214563" y="1357313"/>
            <a:ext cx="576262" cy="430212"/>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36866" name="Picture 2"/>
          <p:cNvPicPr>
            <a:picLocks noChangeAspect="1"/>
          </p:cNvPicPr>
          <p:nvPr/>
        </p:nvPicPr>
        <p:blipFill>
          <a:blip r:embed="rId3"/>
          <a:stretch>
            <a:fillRect/>
          </a:stretch>
        </p:blipFill>
        <p:spPr>
          <a:xfrm>
            <a:off x="7962900" y="1571625"/>
            <a:ext cx="1181100" cy="600075"/>
          </a:xfrm>
          <a:prstGeom prst="rect">
            <a:avLst/>
          </a:prstGeom>
          <a:noFill/>
          <a:ln w="9525">
            <a:noFill/>
          </a:ln>
        </p:spPr>
      </p:pic>
      <p:sp>
        <p:nvSpPr>
          <p:cNvPr id="12" name="Oval 9"/>
          <p:cNvSpPr/>
          <p:nvPr/>
        </p:nvSpPr>
        <p:spPr>
          <a:xfrm>
            <a:off x="428625" y="2714625"/>
            <a:ext cx="2500313" cy="3500438"/>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3" name="Text Box 14"/>
          <p:cNvSpPr txBox="1"/>
          <p:nvPr/>
        </p:nvSpPr>
        <p:spPr>
          <a:xfrm>
            <a:off x="2000250" y="2286000"/>
            <a:ext cx="3143250" cy="1570038"/>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1</a:t>
            </a:r>
            <a:r>
              <a:rPr lang="zh-CN" altLang="en-US" dirty="0"/>
              <a:t>、从这些已有外观和库中选择颜色</a:t>
            </a:r>
          </a:p>
        </p:txBody>
      </p:sp>
      <p:sp>
        <p:nvSpPr>
          <p:cNvPr id="14" name="Line 13"/>
          <p:cNvSpPr/>
          <p:nvPr/>
        </p:nvSpPr>
        <p:spPr>
          <a:xfrm flipH="1">
            <a:off x="2286000" y="3214688"/>
            <a:ext cx="1714500" cy="1571625"/>
          </a:xfrm>
          <a:prstGeom prst="line">
            <a:avLst/>
          </a:prstGeom>
          <a:ln w="63500" cap="flat" cmpd="sng">
            <a:solidFill>
              <a:srgbClr val="FF0000"/>
            </a:solidFill>
            <a:prstDash val="solid"/>
            <a:headEnd type="none" w="med" len="med"/>
            <a:tailEnd type="stealth" w="lg" len="lg"/>
          </a:ln>
        </p:spPr>
      </p:sp>
      <p:sp>
        <p:nvSpPr>
          <p:cNvPr id="15" name="Text Box 14"/>
          <p:cNvSpPr txBox="1"/>
          <p:nvPr/>
        </p:nvSpPr>
        <p:spPr>
          <a:xfrm>
            <a:off x="2857500" y="5500688"/>
            <a:ext cx="3143250" cy="1077912"/>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2</a:t>
            </a:r>
            <a:r>
              <a:rPr lang="zh-CN" altLang="en-US" dirty="0"/>
              <a:t>、选择要改变颜色的曲面组</a:t>
            </a:r>
          </a:p>
        </p:txBody>
      </p:sp>
      <p:sp>
        <p:nvSpPr>
          <p:cNvPr id="16" name="Line 13"/>
          <p:cNvSpPr/>
          <p:nvPr/>
        </p:nvSpPr>
        <p:spPr>
          <a:xfrm flipV="1">
            <a:off x="3643313" y="4286250"/>
            <a:ext cx="1785937" cy="1214438"/>
          </a:xfrm>
          <a:prstGeom prst="line">
            <a:avLst/>
          </a:prstGeom>
          <a:ln w="63500" cap="flat" cmpd="sng">
            <a:solidFill>
              <a:srgbClr val="FF0000"/>
            </a:solidFill>
            <a:prstDash val="solid"/>
            <a:headEnd type="none" w="med" len="med"/>
            <a:tailEnd type="stealth" w="lg" len="lg"/>
          </a:ln>
        </p:spPr>
      </p:sp>
      <p:sp>
        <p:nvSpPr>
          <p:cNvPr id="17" name="Oval 9"/>
          <p:cNvSpPr/>
          <p:nvPr/>
        </p:nvSpPr>
        <p:spPr>
          <a:xfrm>
            <a:off x="8072438" y="1785938"/>
            <a:ext cx="428625" cy="500062"/>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8" name="Text Box 14"/>
          <p:cNvSpPr txBox="1"/>
          <p:nvPr/>
        </p:nvSpPr>
        <p:spPr>
          <a:xfrm>
            <a:off x="6715125" y="3000375"/>
            <a:ext cx="2143125" cy="1077913"/>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3</a:t>
            </a:r>
            <a:r>
              <a:rPr lang="zh-CN" altLang="en-US" dirty="0"/>
              <a:t>、点击确定，完成</a:t>
            </a:r>
          </a:p>
        </p:txBody>
      </p:sp>
      <p:sp>
        <p:nvSpPr>
          <p:cNvPr id="19" name="Line 13"/>
          <p:cNvSpPr/>
          <p:nvPr/>
        </p:nvSpPr>
        <p:spPr>
          <a:xfrm flipV="1">
            <a:off x="8001000" y="2143125"/>
            <a:ext cx="357188" cy="928688"/>
          </a:xfrm>
          <a:prstGeom prst="line">
            <a:avLst/>
          </a:prstGeom>
          <a:ln w="63500" cap="flat" cmpd="sng">
            <a:solidFill>
              <a:srgbClr val="FF0000"/>
            </a:solidFill>
            <a:prstDash val="solid"/>
            <a:headEnd type="none" w="med" len="med"/>
            <a:tailEnd type="stealth" w="lg"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866"/>
                                        </p:tgtEl>
                                        <p:attrNameLst>
                                          <p:attrName>style.visibility</p:attrName>
                                        </p:attrNameLst>
                                      </p:cBhvr>
                                      <p:to>
                                        <p:strVal val="visible"/>
                                      </p:to>
                                    </p:set>
                                    <p:animEffect transition="in" filter="blinds(horizontal)">
                                      <p:cBhvr>
                                        <p:cTn id="20" dur="500"/>
                                        <p:tgtEl>
                                          <p:spTgt spid="3686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par>
                                <p:cTn id="39" presetID="3" presetClass="entr" presetSubtype="1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47" name="Picture 15" descr="C:\Users\A\Desktop\13.png13"/>
          <p:cNvPicPr>
            <a:picLocks noChangeAspect="1"/>
          </p:cNvPicPr>
          <p:nvPr/>
        </p:nvPicPr>
        <p:blipFill>
          <a:blip r:embed="rId2"/>
          <a:srcRect/>
          <a:stretch>
            <a:fillRect/>
          </a:stretch>
        </p:blipFill>
        <p:spPr>
          <a:xfrm>
            <a:off x="-83185" y="1142683"/>
            <a:ext cx="3929063" cy="5727700"/>
          </a:xfrm>
          <a:prstGeom prst="rect">
            <a:avLst/>
          </a:prstGeom>
          <a:noFill/>
          <a:ln w="9525">
            <a:noFill/>
          </a:ln>
        </p:spPr>
      </p:pic>
      <p:sp>
        <p:nvSpPr>
          <p:cNvPr id="26627" name="Rectangle 2"/>
          <p:cNvSpPr>
            <a:spLocks noGrp="1"/>
          </p:cNvSpPr>
          <p:nvPr>
            <p:ph type="title"/>
          </p:nvPr>
        </p:nvSpPr>
        <p:spPr>
          <a:xfrm>
            <a:off x="468313" y="-171450"/>
            <a:ext cx="8229600" cy="1143000"/>
          </a:xfrm>
        </p:spPr>
        <p:txBody>
          <a:bodyPr vert="horz" wrap="square" lIns="91440" tIns="45720" rIns="91440" bIns="45720" anchor="ctr"/>
          <a:lstStyle/>
          <a:p>
            <a:pPr eaLnBrk="1" hangingPunct="1"/>
            <a:r>
              <a:rPr lang="en-US" altLang="zh-CN" sz="5400" dirty="0"/>
              <a:t>Creo</a:t>
            </a:r>
            <a:r>
              <a:rPr lang="zh-CN" altLang="en-US" sz="5400" dirty="0"/>
              <a:t>中的</a:t>
            </a:r>
            <a:r>
              <a:rPr lang="zh-CN" altLang="en-US" sz="5400" dirty="0">
                <a:latin typeface="宋体" panose="02010600030101010101" pitchFamily="2" charset="-122"/>
              </a:rPr>
              <a:t>渲染：</a:t>
            </a:r>
            <a:r>
              <a:rPr lang="zh-CN" altLang="en-US" dirty="0">
                <a:latin typeface="宋体" panose="02010600030101010101" pitchFamily="2" charset="-122"/>
              </a:rPr>
              <a:t>自定义外观</a:t>
            </a:r>
            <a:endParaRPr lang="zh-CN" altLang="en-US" dirty="0"/>
          </a:p>
        </p:txBody>
      </p:sp>
      <p:sp>
        <p:nvSpPr>
          <p:cNvPr id="26628" name="Oval 9"/>
          <p:cNvSpPr/>
          <p:nvPr/>
        </p:nvSpPr>
        <p:spPr>
          <a:xfrm>
            <a:off x="2000250" y="1285875"/>
            <a:ext cx="504825" cy="287338"/>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46442" name="Oval 10"/>
          <p:cNvSpPr/>
          <p:nvPr/>
        </p:nvSpPr>
        <p:spPr>
          <a:xfrm>
            <a:off x="930275" y="5857240"/>
            <a:ext cx="1296988" cy="287338"/>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146446" name="Picture 14" descr="C:\Users\A\Desktop\12.png12"/>
          <p:cNvPicPr>
            <a:picLocks noChangeAspect="1"/>
          </p:cNvPicPr>
          <p:nvPr/>
        </p:nvPicPr>
        <p:blipFill>
          <a:blip r:embed="rId3"/>
          <a:srcRect/>
          <a:stretch>
            <a:fillRect/>
          </a:stretch>
        </p:blipFill>
        <p:spPr>
          <a:xfrm>
            <a:off x="6464618" y="1643063"/>
            <a:ext cx="2196465" cy="4962525"/>
          </a:xfrm>
          <a:prstGeom prst="rect">
            <a:avLst/>
          </a:prstGeom>
          <a:noFill/>
          <a:ln w="9525">
            <a:noFill/>
          </a:ln>
        </p:spPr>
      </p:pic>
      <p:pic>
        <p:nvPicPr>
          <p:cNvPr id="146448" name="Picture 16" descr="C:\Users\A\Desktop\10.png10"/>
          <p:cNvPicPr>
            <a:picLocks noChangeAspect="1"/>
          </p:cNvPicPr>
          <p:nvPr/>
        </p:nvPicPr>
        <p:blipFill>
          <a:blip r:embed="rId4"/>
          <a:srcRect/>
          <a:stretch>
            <a:fillRect/>
          </a:stretch>
        </p:blipFill>
        <p:spPr>
          <a:xfrm>
            <a:off x="3994468" y="1142683"/>
            <a:ext cx="2085340" cy="5391150"/>
          </a:xfrm>
          <a:prstGeom prst="rect">
            <a:avLst/>
          </a:prstGeom>
          <a:noFill/>
          <a:ln w="9525">
            <a:noFill/>
          </a:ln>
        </p:spPr>
      </p:pic>
      <p:sp>
        <p:nvSpPr>
          <p:cNvPr id="146445" name="Oval 13"/>
          <p:cNvSpPr/>
          <p:nvPr/>
        </p:nvSpPr>
        <p:spPr>
          <a:xfrm>
            <a:off x="5288280" y="4788218"/>
            <a:ext cx="935038" cy="287337"/>
          </a:xfrm>
          <a:prstGeom prst="ellipse">
            <a:avLst/>
          </a:prstGeom>
          <a:noFill/>
          <a:ln w="254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6447"/>
                                        </p:tgtEl>
                                        <p:attrNameLst>
                                          <p:attrName>style.visibility</p:attrName>
                                        </p:attrNameLst>
                                      </p:cBhvr>
                                      <p:to>
                                        <p:strVal val="visible"/>
                                      </p:to>
                                    </p:set>
                                    <p:animEffect transition="in" filter="blinds(horizontal)">
                                      <p:cBhvr>
                                        <p:cTn id="7" dur="500"/>
                                        <p:tgtEl>
                                          <p:spTgt spid="1464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6442"/>
                                        </p:tgtEl>
                                        <p:attrNameLst>
                                          <p:attrName>style.visibility</p:attrName>
                                        </p:attrNameLst>
                                      </p:cBhvr>
                                      <p:to>
                                        <p:strVal val="visible"/>
                                      </p:to>
                                    </p:set>
                                    <p:anim calcmode="lin" valueType="num">
                                      <p:cBhvr additive="base">
                                        <p:cTn id="12" dur="500" fill="hold"/>
                                        <p:tgtEl>
                                          <p:spTgt spid="146442"/>
                                        </p:tgtEl>
                                        <p:attrNameLst>
                                          <p:attrName>ppt_x</p:attrName>
                                        </p:attrNameLst>
                                      </p:cBhvr>
                                      <p:tavLst>
                                        <p:tav tm="0">
                                          <p:val>
                                            <p:strVal val="0-#ppt_w/2"/>
                                          </p:val>
                                        </p:tav>
                                        <p:tav tm="100000">
                                          <p:val>
                                            <p:strVal val="#ppt_x"/>
                                          </p:val>
                                        </p:tav>
                                      </p:tavLst>
                                    </p:anim>
                                    <p:anim calcmode="lin" valueType="num">
                                      <p:cBhvr additive="base">
                                        <p:cTn id="13" dur="500" fill="hold"/>
                                        <p:tgtEl>
                                          <p:spTgt spid="14644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6448"/>
                                        </p:tgtEl>
                                        <p:attrNameLst>
                                          <p:attrName>style.visibility</p:attrName>
                                        </p:attrNameLst>
                                      </p:cBhvr>
                                      <p:to>
                                        <p:strVal val="visible"/>
                                      </p:to>
                                    </p:set>
                                    <p:animEffect transition="in" filter="blinds(horizontal)">
                                      <p:cBhvr>
                                        <p:cTn id="18" dur="500"/>
                                        <p:tgtEl>
                                          <p:spTgt spid="14644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6445"/>
                                        </p:tgtEl>
                                        <p:attrNameLst>
                                          <p:attrName>style.visibility</p:attrName>
                                        </p:attrNameLst>
                                      </p:cBhvr>
                                      <p:to>
                                        <p:strVal val="visible"/>
                                      </p:to>
                                    </p:set>
                                    <p:anim calcmode="lin" valueType="num">
                                      <p:cBhvr additive="base">
                                        <p:cTn id="23" dur="500" fill="hold"/>
                                        <p:tgtEl>
                                          <p:spTgt spid="146445"/>
                                        </p:tgtEl>
                                        <p:attrNameLst>
                                          <p:attrName>ppt_x</p:attrName>
                                        </p:attrNameLst>
                                      </p:cBhvr>
                                      <p:tavLst>
                                        <p:tav tm="0">
                                          <p:val>
                                            <p:strVal val="0-#ppt_w/2"/>
                                          </p:val>
                                        </p:tav>
                                        <p:tav tm="100000">
                                          <p:val>
                                            <p:strVal val="#ppt_x"/>
                                          </p:val>
                                        </p:tav>
                                      </p:tavLst>
                                    </p:anim>
                                    <p:anim calcmode="lin" valueType="num">
                                      <p:cBhvr additive="base">
                                        <p:cTn id="24" dur="500" fill="hold"/>
                                        <p:tgtEl>
                                          <p:spTgt spid="14644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6446"/>
                                        </p:tgtEl>
                                        <p:attrNameLst>
                                          <p:attrName>style.visibility</p:attrName>
                                        </p:attrNameLst>
                                      </p:cBhvr>
                                      <p:to>
                                        <p:strVal val="visible"/>
                                      </p:to>
                                    </p:set>
                                    <p:animEffect transition="in" filter="blinds(horizontal)">
                                      <p:cBhvr>
                                        <p:cTn id="29" dur="500"/>
                                        <p:tgtEl>
                                          <p:spTgt spid="146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 grpId="0" bldLvl="0" animBg="1"/>
      <p:bldP spid="14644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468313" y="188913"/>
            <a:ext cx="8229600" cy="1143000"/>
          </a:xfrm>
        </p:spPr>
        <p:txBody>
          <a:bodyPr vert="horz" wrap="square" lIns="91440" tIns="45720" rIns="91440" bIns="45720" anchor="ctr"/>
          <a:lstStyle/>
          <a:p>
            <a:pPr eaLnBrk="1" hangingPunct="1"/>
            <a:r>
              <a:rPr lang="zh-CN" altLang="en-US" sz="5400" dirty="0">
                <a:latin typeface="宋体" panose="02010600030101010101" pitchFamily="2" charset="-122"/>
              </a:rPr>
              <a:t>渲染：</a:t>
            </a:r>
            <a:endParaRPr lang="zh-CN" altLang="en-US" dirty="0"/>
          </a:p>
        </p:txBody>
      </p:sp>
      <p:sp>
        <p:nvSpPr>
          <p:cNvPr id="27651" name="Rectangle 3"/>
          <p:cNvSpPr>
            <a:spLocks noGrp="1"/>
          </p:cNvSpPr>
          <p:nvPr>
            <p:ph idx="1"/>
          </p:nvPr>
        </p:nvSpPr>
        <p:spPr>
          <a:xfrm>
            <a:off x="4286250" y="1500188"/>
            <a:ext cx="3046413" cy="3816350"/>
          </a:xfrm>
        </p:spPr>
        <p:txBody>
          <a:bodyPr vert="horz" wrap="square" lIns="91440" tIns="45720" rIns="91440" bIns="45720" anchor="t"/>
          <a:lstStyle/>
          <a:p>
            <a:pPr eaLnBrk="1" hangingPunct="1">
              <a:lnSpc>
                <a:spcPct val="90000"/>
              </a:lnSpc>
            </a:pPr>
            <a:r>
              <a:rPr lang="zh-CN" altLang="en-US" sz="3600" dirty="0"/>
              <a:t>系统里有一些映射的纹理图，可调出来用</a:t>
            </a:r>
            <a:endParaRPr lang="zh-CN" altLang="en-US" sz="2800" dirty="0"/>
          </a:p>
          <a:p>
            <a:pPr eaLnBrk="1" hangingPunct="1">
              <a:lnSpc>
                <a:spcPct val="90000"/>
              </a:lnSpc>
            </a:pPr>
            <a:r>
              <a:rPr lang="zh-CN" altLang="en-US" sz="3600" dirty="0"/>
              <a:t>纹理和贴花可以选用图片</a:t>
            </a:r>
          </a:p>
          <a:p>
            <a:pPr eaLnBrk="1" hangingPunct="1">
              <a:lnSpc>
                <a:spcPct val="90000"/>
              </a:lnSpc>
            </a:pPr>
            <a:endParaRPr lang="en-US" altLang="zh-CN" sz="3600" dirty="0"/>
          </a:p>
        </p:txBody>
      </p:sp>
      <p:pic>
        <p:nvPicPr>
          <p:cNvPr id="27652" name="Picture 9"/>
          <p:cNvPicPr>
            <a:picLocks noChangeAspect="1"/>
          </p:cNvPicPr>
          <p:nvPr/>
        </p:nvPicPr>
        <p:blipFill>
          <a:blip r:embed="rId2"/>
          <a:stretch>
            <a:fillRect/>
          </a:stretch>
        </p:blipFill>
        <p:spPr>
          <a:xfrm>
            <a:off x="500063" y="704850"/>
            <a:ext cx="2847975" cy="615315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vert="horz" wrap="square" lIns="91440" tIns="45720" rIns="91440" bIns="45720" anchor="ctr"/>
          <a:lstStyle/>
          <a:p>
            <a:pPr eaLnBrk="1" hangingPunct="1"/>
            <a:r>
              <a:rPr lang="zh-CN" altLang="en-US" sz="5400" dirty="0">
                <a:latin typeface="宋体" panose="02010600030101010101" pitchFamily="2" charset="-122"/>
              </a:rPr>
              <a:t>渲染：</a:t>
            </a:r>
            <a:endParaRPr lang="zh-CN" altLang="en-US" dirty="0"/>
          </a:p>
        </p:txBody>
      </p:sp>
      <p:sp>
        <p:nvSpPr>
          <p:cNvPr id="28675" name="Rectangle 3"/>
          <p:cNvSpPr>
            <a:spLocks noGrp="1"/>
          </p:cNvSpPr>
          <p:nvPr>
            <p:ph idx="1"/>
          </p:nvPr>
        </p:nvSpPr>
        <p:spPr/>
        <p:txBody>
          <a:bodyPr vert="horz" wrap="square" lIns="91440" tIns="45720" rIns="91440" bIns="45720" anchor="t"/>
          <a:lstStyle/>
          <a:p>
            <a:pPr eaLnBrk="1" hangingPunct="1">
              <a:buNone/>
            </a:pPr>
            <a:r>
              <a:rPr lang="zh-CN" altLang="en-US" b="1" dirty="0"/>
              <a:t>关于纹理</a:t>
            </a:r>
          </a:p>
          <a:p>
            <a:pPr eaLnBrk="1" hangingPunct="1"/>
            <a:r>
              <a:rPr lang="zh-CN" altLang="en-US" dirty="0"/>
              <a:t>应用纹理包括将表面纹理应用到只用颜色无法表示的表面，诸如木纹或布纹。纹理图是一种特殊的图像文件。也可以由数字图像创建这些文件。</a:t>
            </a:r>
          </a:p>
          <a:p>
            <a:pPr eaLnBrk="1" hangingPunct="1"/>
            <a:r>
              <a:rPr lang="zh-CN" altLang="en-US" b="1" dirty="0"/>
              <a:t>颜色纹理</a:t>
            </a:r>
            <a:r>
              <a:rPr lang="en-US" altLang="zh-CN" dirty="0"/>
              <a:t>– </a:t>
            </a:r>
            <a:r>
              <a:rPr lang="zh-CN" altLang="en-US" dirty="0"/>
              <a:t>这些纹理文件应用于整个曲面。纹理图表示曲面的颜色，通常是木纹、几何图案和图片等的扫描图像。</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vert="horz" wrap="square" lIns="91440" tIns="45720" rIns="91440" bIns="45720" anchor="ctr"/>
          <a:lstStyle/>
          <a:p>
            <a:pPr eaLnBrk="1" hangingPunct="1"/>
            <a:r>
              <a:rPr lang="zh-CN" altLang="en-US" sz="5400" dirty="0">
                <a:latin typeface="宋体" panose="02010600030101010101" pitchFamily="2" charset="-122"/>
              </a:rPr>
              <a:t>渲染：</a:t>
            </a:r>
            <a:endParaRPr lang="zh-CN" altLang="en-US" dirty="0"/>
          </a:p>
        </p:txBody>
      </p:sp>
      <p:sp>
        <p:nvSpPr>
          <p:cNvPr id="29699" name="Rectangle 3"/>
          <p:cNvSpPr>
            <a:spLocks noGrp="1"/>
          </p:cNvSpPr>
          <p:nvPr>
            <p:ph idx="1"/>
          </p:nvPr>
        </p:nvSpPr>
        <p:spPr>
          <a:xfrm>
            <a:off x="179388" y="1600200"/>
            <a:ext cx="8713787" cy="4525963"/>
          </a:xfrm>
        </p:spPr>
        <p:txBody>
          <a:bodyPr vert="horz" wrap="square" lIns="91440" tIns="45720" rIns="91440" bIns="45720" anchor="t"/>
          <a:lstStyle/>
          <a:p>
            <a:pPr eaLnBrk="1" hangingPunct="1">
              <a:buNone/>
            </a:pPr>
            <a:r>
              <a:rPr lang="en-US" altLang="zh-CN" b="1" dirty="0"/>
              <a:t>        </a:t>
            </a:r>
            <a:r>
              <a:rPr lang="zh-CN" altLang="en-US" b="1" dirty="0"/>
              <a:t>贴花 </a:t>
            </a:r>
            <a:r>
              <a:rPr lang="en-US" altLang="zh-CN" b="1" dirty="0"/>
              <a:t>(Decals)</a:t>
            </a:r>
            <a:r>
              <a:rPr lang="en-US" altLang="zh-CN" dirty="0"/>
              <a:t> – </a:t>
            </a:r>
            <a:r>
              <a:rPr lang="zh-CN" altLang="en-US" dirty="0"/>
              <a:t>贴花是特殊的纹理图，例如应用于曲面的公司徽标或文本。贴花是应用了 </a:t>
            </a:r>
            <a:r>
              <a:rPr lang="en-US" altLang="zh-CN" dirty="0"/>
              <a:t>alpha </a:t>
            </a:r>
            <a:r>
              <a:rPr lang="zh-CN" altLang="en-US" dirty="0"/>
              <a:t>或透明蒙罩的纹理。如果像素的 </a:t>
            </a:r>
            <a:r>
              <a:rPr lang="en-US" altLang="zh-CN" dirty="0"/>
              <a:t>alpha </a:t>
            </a:r>
            <a:r>
              <a:rPr lang="zh-CN" altLang="en-US" dirty="0"/>
              <a:t>值大于零，则该像素颜色会映射到曲面。如果 </a:t>
            </a:r>
            <a:r>
              <a:rPr lang="en-US" altLang="zh-CN" dirty="0"/>
              <a:t>alpha </a:t>
            </a:r>
            <a:r>
              <a:rPr lang="zh-CN" altLang="en-US" dirty="0"/>
              <a:t>值为零，则曲面的基本纹理颜色透过此像素可见。其过程类似于将一个模版放置在曲面上，然后在模版上画上纹理。当抽去模版后，就将贴花留在了曲面上。</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323528" y="1628800"/>
            <a:ext cx="8229600" cy="2808312"/>
          </a:xfrm>
        </p:spPr>
        <p:txBody>
          <a:bodyPr vert="horz" wrap="square" lIns="91440" tIns="45720" rIns="91440" bIns="45720" anchor="ctr"/>
          <a:lstStyle/>
          <a:p>
            <a:pPr algn="l" eaLnBrk="1" hangingPunct="1"/>
            <a:r>
              <a:rPr lang="zh-CN" altLang="en-US" sz="5400" dirty="0" smtClean="0">
                <a:latin typeface="宋体" panose="02010600030101010101" pitchFamily="2" charset="-122"/>
              </a:rPr>
              <a:t>注意：在零件图中渲染是针对面，而在装配中的渲染是对一个零件。</a:t>
            </a:r>
            <a:endParaRPr lang="zh-CN" altLang="en-US" dirty="0"/>
          </a:p>
        </p:txBody>
      </p:sp>
    </p:spTree>
    <p:extLst>
      <p:ext uri="{BB962C8B-B14F-4D97-AF65-F5344CB8AC3E}">
        <p14:creationId xmlns:p14="http://schemas.microsoft.com/office/powerpoint/2010/main" val="1626212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7624" y="2306226"/>
            <a:ext cx="6480720" cy="4693820"/>
          </a:xfrm>
          <a:prstGeom prst="rect">
            <a:avLst/>
          </a:prstGeom>
        </p:spPr>
      </p:pic>
      <p:sp>
        <p:nvSpPr>
          <p:cNvPr id="6145" name="Text Box 2"/>
          <p:cNvSpPr txBox="1">
            <a:spLocks noChangeArrowheads="1"/>
          </p:cNvSpPr>
          <p:nvPr/>
        </p:nvSpPr>
        <p:spPr bwMode="auto">
          <a:xfrm>
            <a:off x="377624" y="-44403"/>
            <a:ext cx="8640763"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dirty="0"/>
              <a:t>　</a:t>
            </a:r>
            <a:r>
              <a:rPr lang="zh-CN" altLang="en-US" sz="2800" dirty="0"/>
              <a:t>模型的隐含</a:t>
            </a:r>
            <a:r>
              <a:rPr lang="zh-CN" altLang="en-US" sz="2800" dirty="0" smtClean="0"/>
              <a:t>：选中特征后，点击右键选隐含（或在“操作”中点击隐含）   ，</a:t>
            </a:r>
            <a:r>
              <a:rPr lang="zh-CN" altLang="en-US" sz="2800" dirty="0"/>
              <a:t>此时所有子特征都会被隐含</a:t>
            </a:r>
            <a:r>
              <a:rPr lang="zh-CN" altLang="en-US" sz="2800" dirty="0" smtClean="0"/>
              <a:t>。如刚做此命令后想恢复，再次在模型树空白处点右键，选恢复按钮即可</a:t>
            </a:r>
            <a:r>
              <a:rPr lang="zh-CN" altLang="en-US" sz="4000" dirty="0" smtClean="0"/>
              <a:t>。</a:t>
            </a:r>
            <a:endParaRPr lang="zh-CN" altLang="en-US" sz="4000" dirty="0"/>
          </a:p>
        </p:txBody>
      </p:sp>
      <p:sp>
        <p:nvSpPr>
          <p:cNvPr id="6147" name="Oval 12"/>
          <p:cNvSpPr>
            <a:spLocks noChangeArrowheads="1"/>
          </p:cNvSpPr>
          <p:nvPr/>
        </p:nvSpPr>
        <p:spPr bwMode="auto">
          <a:xfrm>
            <a:off x="1763688" y="4436336"/>
            <a:ext cx="360040" cy="28803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3" name="图片 2"/>
          <p:cNvPicPr>
            <a:picLocks noChangeAspect="1"/>
          </p:cNvPicPr>
          <p:nvPr/>
        </p:nvPicPr>
        <p:blipFill>
          <a:blip r:embed="rId3"/>
          <a:stretch>
            <a:fillRect/>
          </a:stretch>
        </p:blipFill>
        <p:spPr>
          <a:xfrm>
            <a:off x="3697543" y="2140811"/>
            <a:ext cx="2486025" cy="4591050"/>
          </a:xfrm>
          <a:prstGeom prst="rect">
            <a:avLst/>
          </a:prstGeom>
        </p:spPr>
      </p:pic>
      <p:sp>
        <p:nvSpPr>
          <p:cNvPr id="7" name="Oval 12"/>
          <p:cNvSpPr>
            <a:spLocks noChangeArrowheads="1"/>
          </p:cNvSpPr>
          <p:nvPr/>
        </p:nvSpPr>
        <p:spPr bwMode="auto">
          <a:xfrm>
            <a:off x="3851920" y="3429000"/>
            <a:ext cx="702168" cy="28803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4" name="图片 3"/>
          <p:cNvPicPr>
            <a:picLocks noChangeAspect="1"/>
          </p:cNvPicPr>
          <p:nvPr/>
        </p:nvPicPr>
        <p:blipFill>
          <a:blip r:embed="rId4"/>
          <a:stretch>
            <a:fillRect/>
          </a:stretch>
        </p:blipFill>
        <p:spPr>
          <a:xfrm>
            <a:off x="3851920" y="669685"/>
            <a:ext cx="438285" cy="378519"/>
          </a:xfrm>
          <a:prstGeom prst="rect">
            <a:avLst/>
          </a:prstGeom>
        </p:spPr>
      </p:pic>
      <p:pic>
        <p:nvPicPr>
          <p:cNvPr id="5" name="图片 4"/>
          <p:cNvPicPr>
            <a:picLocks noChangeAspect="1"/>
          </p:cNvPicPr>
          <p:nvPr/>
        </p:nvPicPr>
        <p:blipFill>
          <a:blip r:embed="rId5"/>
          <a:stretch>
            <a:fillRect/>
          </a:stretch>
        </p:blipFill>
        <p:spPr>
          <a:xfrm>
            <a:off x="7277600" y="2306226"/>
            <a:ext cx="1743075" cy="1847850"/>
          </a:xfrm>
          <a:prstGeom prst="rect">
            <a:avLst/>
          </a:prstGeom>
        </p:spPr>
      </p:pic>
      <p:sp>
        <p:nvSpPr>
          <p:cNvPr id="10" name="Oval 12"/>
          <p:cNvSpPr>
            <a:spLocks noChangeArrowheads="1"/>
          </p:cNvSpPr>
          <p:nvPr/>
        </p:nvSpPr>
        <p:spPr bwMode="auto">
          <a:xfrm>
            <a:off x="7573585" y="2852936"/>
            <a:ext cx="702168" cy="28803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38909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2"/>
          <p:cNvSpPr txBox="1">
            <a:spLocks noChangeArrowheads="1"/>
          </p:cNvSpPr>
          <p:nvPr/>
        </p:nvSpPr>
        <p:spPr bwMode="auto">
          <a:xfrm>
            <a:off x="503237" y="5760"/>
            <a:ext cx="864076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dirty="0"/>
              <a:t>　</a:t>
            </a:r>
            <a:r>
              <a:rPr lang="zh-CN" altLang="en-US" sz="2800" dirty="0" smtClean="0"/>
              <a:t>特征隐含后，经过其它操作，需恢复，需在“操作”中执行“恢复”命令。</a:t>
            </a:r>
            <a:endParaRPr lang="zh-CN" altLang="en-US" sz="4000" dirty="0"/>
          </a:p>
        </p:txBody>
      </p:sp>
      <p:pic>
        <p:nvPicPr>
          <p:cNvPr id="4" name="图片 3"/>
          <p:cNvPicPr>
            <a:picLocks noChangeAspect="1"/>
          </p:cNvPicPr>
          <p:nvPr/>
        </p:nvPicPr>
        <p:blipFill>
          <a:blip r:embed="rId2"/>
          <a:stretch>
            <a:fillRect/>
          </a:stretch>
        </p:blipFill>
        <p:spPr>
          <a:xfrm>
            <a:off x="3851919" y="705171"/>
            <a:ext cx="438285" cy="378519"/>
          </a:xfrm>
          <a:prstGeom prst="rect">
            <a:avLst/>
          </a:prstGeom>
        </p:spPr>
      </p:pic>
      <p:pic>
        <p:nvPicPr>
          <p:cNvPr id="5" name="图片 4"/>
          <p:cNvPicPr>
            <a:picLocks noChangeAspect="1"/>
          </p:cNvPicPr>
          <p:nvPr/>
        </p:nvPicPr>
        <p:blipFill>
          <a:blip r:embed="rId3"/>
          <a:stretch>
            <a:fillRect/>
          </a:stretch>
        </p:blipFill>
        <p:spPr>
          <a:xfrm>
            <a:off x="179512" y="1419655"/>
            <a:ext cx="6480720" cy="5237031"/>
          </a:xfrm>
          <a:prstGeom prst="rect">
            <a:avLst/>
          </a:prstGeom>
        </p:spPr>
      </p:pic>
      <p:sp>
        <p:nvSpPr>
          <p:cNvPr id="9" name="Oval 12"/>
          <p:cNvSpPr>
            <a:spLocks noChangeArrowheads="1"/>
          </p:cNvSpPr>
          <p:nvPr/>
        </p:nvSpPr>
        <p:spPr bwMode="auto">
          <a:xfrm>
            <a:off x="323528" y="2492896"/>
            <a:ext cx="2880320" cy="72008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Text Box 2"/>
          <p:cNvSpPr txBox="1">
            <a:spLocks noChangeArrowheads="1"/>
          </p:cNvSpPr>
          <p:nvPr/>
        </p:nvSpPr>
        <p:spPr bwMode="auto">
          <a:xfrm>
            <a:off x="6876256" y="1606735"/>
            <a:ext cx="226774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dirty="0"/>
              <a:t>　</a:t>
            </a:r>
            <a:r>
              <a:rPr lang="zh-CN" altLang="en-US" sz="2400" dirty="0" smtClean="0"/>
              <a:t>特征隐含后，在模型树中不再显示，且其子特征也被隐含。</a:t>
            </a:r>
            <a:endParaRPr lang="en-US" altLang="zh-CN" sz="2400" dirty="0" smtClean="0"/>
          </a:p>
          <a:p>
            <a:r>
              <a:rPr lang="zh-CN" altLang="en-US" sz="2400" dirty="0" smtClean="0"/>
              <a:t>在装配图中还有一个用“隐藏”    命令，使用后实体看不见，但在模型树中还能见到。</a:t>
            </a:r>
            <a:endParaRPr lang="zh-CN" altLang="en-US" sz="2400" dirty="0"/>
          </a:p>
        </p:txBody>
      </p:sp>
      <p:pic>
        <p:nvPicPr>
          <p:cNvPr id="6" name="图片 5"/>
          <p:cNvPicPr>
            <a:picLocks noChangeAspect="1"/>
          </p:cNvPicPr>
          <p:nvPr/>
        </p:nvPicPr>
        <p:blipFill>
          <a:blip r:embed="rId4"/>
          <a:stretch>
            <a:fillRect/>
          </a:stretch>
        </p:blipFill>
        <p:spPr>
          <a:xfrm>
            <a:off x="7452320" y="4221088"/>
            <a:ext cx="447578" cy="338708"/>
          </a:xfrm>
          <a:prstGeom prst="rect">
            <a:avLst/>
          </a:prstGeom>
        </p:spPr>
      </p:pic>
    </p:spTree>
    <p:extLst>
      <p:ext uri="{BB962C8B-B14F-4D97-AF65-F5344CB8AC3E}">
        <p14:creationId xmlns:p14="http://schemas.microsoft.com/office/powerpoint/2010/main" val="42634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785813"/>
            <a:ext cx="394652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Text Box 2"/>
          <p:cNvSpPr txBox="1">
            <a:spLocks noChangeArrowheads="1"/>
          </p:cNvSpPr>
          <p:nvPr/>
        </p:nvSpPr>
        <p:spPr bwMode="auto">
          <a:xfrm>
            <a:off x="0" y="0"/>
            <a:ext cx="856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a:t>
            </a:r>
            <a:r>
              <a:rPr lang="zh-CN" altLang="en-US" sz="4000"/>
              <a:t>中的单位设置及修改</a:t>
            </a:r>
            <a:endParaRPr lang="zh-CN" altLang="en-US" sz="3600"/>
          </a:p>
        </p:txBody>
      </p:sp>
      <p:sp>
        <p:nvSpPr>
          <p:cNvPr id="7171" name="AutoShape 4"/>
          <p:cNvSpPr>
            <a:spLocks noChangeArrowheads="1"/>
          </p:cNvSpPr>
          <p:nvPr/>
        </p:nvSpPr>
        <p:spPr bwMode="auto">
          <a:xfrm>
            <a:off x="0" y="3571875"/>
            <a:ext cx="3024188" cy="714375"/>
          </a:xfrm>
          <a:prstGeom prst="wedgeEllipseCallout">
            <a:avLst>
              <a:gd name="adj1" fmla="val -11227"/>
              <a:gd name="adj2" fmla="val -26914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当前单位制</a:t>
            </a:r>
          </a:p>
        </p:txBody>
      </p:sp>
      <p:pic>
        <p:nvPicPr>
          <p:cNvPr id="158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275" y="1571625"/>
            <a:ext cx="3903663"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4"/>
          <p:cNvSpPr>
            <a:spLocks noChangeArrowheads="1"/>
          </p:cNvSpPr>
          <p:nvPr/>
        </p:nvSpPr>
        <p:spPr bwMode="auto">
          <a:xfrm>
            <a:off x="5143500" y="1071563"/>
            <a:ext cx="2881313" cy="714375"/>
          </a:xfrm>
          <a:prstGeom prst="wedgeEllipseCallout">
            <a:avLst>
              <a:gd name="adj1" fmla="val -52301"/>
              <a:gd name="adj2" fmla="val 219144"/>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选择新单位制</a:t>
            </a:r>
          </a:p>
        </p:txBody>
      </p:sp>
      <p:sp>
        <p:nvSpPr>
          <p:cNvPr id="9" name="Oval 12"/>
          <p:cNvSpPr>
            <a:spLocks noChangeArrowheads="1"/>
          </p:cNvSpPr>
          <p:nvPr/>
        </p:nvSpPr>
        <p:spPr bwMode="auto">
          <a:xfrm>
            <a:off x="6143625" y="2143125"/>
            <a:ext cx="1357313" cy="2857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1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188" y="4071938"/>
            <a:ext cx="29845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4"/>
          <p:cNvSpPr>
            <a:spLocks noChangeArrowheads="1"/>
          </p:cNvSpPr>
          <p:nvPr/>
        </p:nvSpPr>
        <p:spPr bwMode="auto">
          <a:xfrm>
            <a:off x="1214438" y="5214938"/>
            <a:ext cx="2738437" cy="1285875"/>
          </a:xfrm>
          <a:prstGeom prst="wedgeEllipseCallout">
            <a:avLst>
              <a:gd name="adj1" fmla="val 122991"/>
              <a:gd name="adj2" fmla="val -6602"/>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t>两种改变单位的方式</a:t>
            </a:r>
          </a:p>
        </p:txBody>
      </p:sp>
      <p:sp>
        <p:nvSpPr>
          <p:cNvPr id="11" name="Oval 12"/>
          <p:cNvSpPr>
            <a:spLocks noChangeArrowheads="1"/>
          </p:cNvSpPr>
          <p:nvPr/>
        </p:nvSpPr>
        <p:spPr bwMode="auto">
          <a:xfrm>
            <a:off x="6000750" y="5715000"/>
            <a:ext cx="2643188" cy="3571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51107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8723"/>
                                        </p:tgtEl>
                                        <p:attrNameLst>
                                          <p:attrName>style.visibility</p:attrName>
                                        </p:attrNameLst>
                                      </p:cBhvr>
                                      <p:to>
                                        <p:strVal val="visible"/>
                                      </p:to>
                                    </p:set>
                                    <p:animEffect transition="in" filter="blinds(horizontal)">
                                      <p:cBhvr>
                                        <p:cTn id="7" dur="500"/>
                                        <p:tgtEl>
                                          <p:spTgt spid="158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3"/>
          <p:cNvSpPr txBox="1">
            <a:spLocks noChangeArrowheads="1"/>
          </p:cNvSpPr>
          <p:nvPr/>
        </p:nvSpPr>
        <p:spPr bwMode="auto">
          <a:xfrm>
            <a:off x="642938" y="500063"/>
            <a:ext cx="785018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t>文件的操作：</a:t>
            </a:r>
          </a:p>
          <a:p>
            <a:pPr>
              <a:spcBef>
                <a:spcPct val="50000"/>
              </a:spcBef>
            </a:pPr>
            <a:r>
              <a:rPr lang="zh-CN" altLang="en-US" sz="4000"/>
              <a:t>	保存＿＿存为图片</a:t>
            </a:r>
          </a:p>
          <a:p>
            <a:pPr>
              <a:spcBef>
                <a:spcPct val="20000"/>
              </a:spcBef>
            </a:pPr>
            <a:r>
              <a:rPr lang="zh-CN" altLang="en-US" sz="4000"/>
              <a:t>	删除：直接将文件删除（只有在工作路径下的文件才能删除）</a:t>
            </a:r>
            <a:endParaRPr lang="en-US" altLang="zh-CN" sz="4000"/>
          </a:p>
          <a:p>
            <a:pPr>
              <a:spcBef>
                <a:spcPct val="20000"/>
              </a:spcBef>
            </a:pPr>
            <a:r>
              <a:rPr lang="zh-CN" altLang="en-US" sz="4000"/>
              <a:t>       试除：从内存中擦除	　　</a:t>
            </a:r>
          </a:p>
        </p:txBody>
      </p:sp>
    </p:spTree>
    <p:extLst>
      <p:ext uri="{BB962C8B-B14F-4D97-AF65-F5344CB8AC3E}">
        <p14:creationId xmlns:p14="http://schemas.microsoft.com/office/powerpoint/2010/main" val="32812199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31417" y="1319014"/>
            <a:ext cx="1209675" cy="5372100"/>
          </a:xfrm>
          <a:prstGeom prst="rect">
            <a:avLst/>
          </a:prstGeom>
        </p:spPr>
      </p:pic>
      <p:sp>
        <p:nvSpPr>
          <p:cNvPr id="8194" name="Text Box 3"/>
          <p:cNvSpPr txBox="1">
            <a:spLocks noChangeArrowheads="1"/>
          </p:cNvSpPr>
          <p:nvPr/>
        </p:nvSpPr>
        <p:spPr bwMode="auto">
          <a:xfrm>
            <a:off x="642938" y="285750"/>
            <a:ext cx="7850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4000"/>
              <a:t>		文件操作</a:t>
            </a:r>
          </a:p>
        </p:txBody>
      </p:sp>
      <p:sp>
        <p:nvSpPr>
          <p:cNvPr id="4" name="AutoShape 4"/>
          <p:cNvSpPr>
            <a:spLocks noChangeArrowheads="1"/>
          </p:cNvSpPr>
          <p:nvPr/>
        </p:nvSpPr>
        <p:spPr bwMode="auto">
          <a:xfrm>
            <a:off x="4141092" y="1160934"/>
            <a:ext cx="2928938" cy="1071562"/>
          </a:xfrm>
          <a:prstGeom prst="wedgeEllipseCallout">
            <a:avLst>
              <a:gd name="adj1" fmla="val -61949"/>
              <a:gd name="adj2" fmla="val 127571"/>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a:t>可把文件按不同格式保存</a:t>
            </a:r>
          </a:p>
        </p:txBody>
      </p:sp>
      <p:sp>
        <p:nvSpPr>
          <p:cNvPr id="5" name="Oval 12"/>
          <p:cNvSpPr>
            <a:spLocks noChangeArrowheads="1"/>
          </p:cNvSpPr>
          <p:nvPr/>
        </p:nvSpPr>
        <p:spPr bwMode="auto">
          <a:xfrm>
            <a:off x="2988467" y="2941773"/>
            <a:ext cx="1152625" cy="39346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 name="AutoShape 4"/>
          <p:cNvSpPr>
            <a:spLocks noChangeArrowheads="1"/>
          </p:cNvSpPr>
          <p:nvPr/>
        </p:nvSpPr>
        <p:spPr bwMode="auto">
          <a:xfrm>
            <a:off x="4283968" y="4005064"/>
            <a:ext cx="2786062" cy="1571625"/>
          </a:xfrm>
          <a:prstGeom prst="wedgeEllipseCallout">
            <a:avLst>
              <a:gd name="adj1" fmla="val -64026"/>
              <a:gd name="adj2" fmla="val -60413"/>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a:t>关闭当前文件，不退出</a:t>
            </a:r>
            <a:r>
              <a:rPr lang="en-US" altLang="zh-CN" sz="2400"/>
              <a:t>Creo</a:t>
            </a:r>
            <a:endParaRPr lang="zh-CN" altLang="en-US" sz="2400"/>
          </a:p>
        </p:txBody>
      </p:sp>
      <p:sp>
        <p:nvSpPr>
          <p:cNvPr id="9" name="Oval 12"/>
          <p:cNvSpPr>
            <a:spLocks noChangeArrowheads="1"/>
          </p:cNvSpPr>
          <p:nvPr/>
        </p:nvSpPr>
        <p:spPr bwMode="auto">
          <a:xfrm>
            <a:off x="2926874" y="3687327"/>
            <a:ext cx="1012656" cy="3571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817262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par>
                          <p:cTn id="18" fill="hold" nodeType="afterGroup">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7744" y="1340768"/>
            <a:ext cx="4324350" cy="5353050"/>
          </a:xfrm>
          <a:prstGeom prst="rect">
            <a:avLst/>
          </a:prstGeom>
        </p:spPr>
      </p:pic>
      <p:sp>
        <p:nvSpPr>
          <p:cNvPr id="9217" name="Text Box 3"/>
          <p:cNvSpPr txBox="1">
            <a:spLocks noChangeArrowheads="1"/>
          </p:cNvSpPr>
          <p:nvPr/>
        </p:nvSpPr>
        <p:spPr bwMode="auto">
          <a:xfrm>
            <a:off x="642938" y="285750"/>
            <a:ext cx="7850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4000"/>
              <a:t>		删除：直接将文件删除</a:t>
            </a:r>
          </a:p>
        </p:txBody>
      </p:sp>
      <p:sp>
        <p:nvSpPr>
          <p:cNvPr id="4" name="AutoShape 4"/>
          <p:cNvSpPr>
            <a:spLocks noChangeArrowheads="1"/>
          </p:cNvSpPr>
          <p:nvPr/>
        </p:nvSpPr>
        <p:spPr bwMode="auto">
          <a:xfrm>
            <a:off x="5857875" y="1214438"/>
            <a:ext cx="2635250" cy="1422474"/>
          </a:xfrm>
          <a:prstGeom prst="wedgeEllipseCallout">
            <a:avLst>
              <a:gd name="adj1" fmla="val -87913"/>
              <a:gd name="adj2" fmla="val 46738"/>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dirty="0" smtClean="0"/>
              <a:t>在硬盘上保留</a:t>
            </a:r>
            <a:r>
              <a:rPr lang="zh-CN" altLang="en-US" sz="2400" dirty="0"/>
              <a:t>最后一个版本</a:t>
            </a:r>
          </a:p>
        </p:txBody>
      </p:sp>
      <p:sp>
        <p:nvSpPr>
          <p:cNvPr id="5" name="Oval 12"/>
          <p:cNvSpPr>
            <a:spLocks noChangeArrowheads="1"/>
          </p:cNvSpPr>
          <p:nvPr/>
        </p:nvSpPr>
        <p:spPr bwMode="auto">
          <a:xfrm>
            <a:off x="3635896" y="2453912"/>
            <a:ext cx="2357437" cy="5715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 name="AutoShape 4"/>
          <p:cNvSpPr>
            <a:spLocks noChangeArrowheads="1"/>
          </p:cNvSpPr>
          <p:nvPr/>
        </p:nvSpPr>
        <p:spPr bwMode="auto">
          <a:xfrm>
            <a:off x="6429375" y="4143375"/>
            <a:ext cx="2571750" cy="714375"/>
          </a:xfrm>
          <a:prstGeom prst="wedgeEllipseCallout">
            <a:avLst>
              <a:gd name="adj1" fmla="val -89439"/>
              <a:gd name="adj2" fmla="val -153012"/>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dirty="0"/>
              <a:t>全部删除</a:t>
            </a:r>
          </a:p>
        </p:txBody>
      </p:sp>
      <p:sp>
        <p:nvSpPr>
          <p:cNvPr id="13" name="Oval 12"/>
          <p:cNvSpPr>
            <a:spLocks noChangeArrowheads="1"/>
          </p:cNvSpPr>
          <p:nvPr/>
        </p:nvSpPr>
        <p:spPr bwMode="auto">
          <a:xfrm>
            <a:off x="3389312" y="3051592"/>
            <a:ext cx="2357438" cy="5715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305112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par>
                          <p:cTn id="18" fill="hold" nodeType="afterGroup">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13148" y="1053096"/>
            <a:ext cx="4075538" cy="5778208"/>
          </a:xfrm>
          <a:prstGeom prst="rect">
            <a:avLst/>
          </a:prstGeom>
        </p:spPr>
      </p:pic>
      <p:sp>
        <p:nvSpPr>
          <p:cNvPr id="10242" name="Text Box 3"/>
          <p:cNvSpPr txBox="1">
            <a:spLocks noChangeArrowheads="1"/>
          </p:cNvSpPr>
          <p:nvPr/>
        </p:nvSpPr>
        <p:spPr bwMode="auto">
          <a:xfrm>
            <a:off x="642937" y="173106"/>
            <a:ext cx="7850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4000" dirty="0"/>
              <a:t>		试除：只从内存</a:t>
            </a:r>
            <a:r>
              <a:rPr lang="zh-CN" altLang="en-US" sz="4000" dirty="0" smtClean="0"/>
              <a:t>中试除</a:t>
            </a:r>
            <a:endParaRPr lang="zh-CN" altLang="en-US" sz="4000" dirty="0"/>
          </a:p>
        </p:txBody>
      </p:sp>
      <p:sp>
        <p:nvSpPr>
          <p:cNvPr id="4" name="AutoShape 4"/>
          <p:cNvSpPr>
            <a:spLocks noChangeArrowheads="1"/>
          </p:cNvSpPr>
          <p:nvPr/>
        </p:nvSpPr>
        <p:spPr bwMode="auto">
          <a:xfrm>
            <a:off x="6772665" y="1010838"/>
            <a:ext cx="2263831" cy="1338042"/>
          </a:xfrm>
          <a:prstGeom prst="wedgeEllipseCallout">
            <a:avLst>
              <a:gd name="adj1" fmla="val -99365"/>
              <a:gd name="adj2" fmla="val -1460"/>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a:t>把当前文件从内存中拭除</a:t>
            </a:r>
          </a:p>
        </p:txBody>
      </p:sp>
      <p:sp>
        <p:nvSpPr>
          <p:cNvPr id="5" name="Oval 12"/>
          <p:cNvSpPr>
            <a:spLocks noChangeArrowheads="1"/>
          </p:cNvSpPr>
          <p:nvPr/>
        </p:nvSpPr>
        <p:spPr bwMode="auto">
          <a:xfrm>
            <a:off x="3794174" y="1475181"/>
            <a:ext cx="2357437" cy="5715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 name="AutoShape 4"/>
          <p:cNvSpPr>
            <a:spLocks noChangeArrowheads="1"/>
          </p:cNvSpPr>
          <p:nvPr/>
        </p:nvSpPr>
        <p:spPr bwMode="auto">
          <a:xfrm>
            <a:off x="6516216" y="3039427"/>
            <a:ext cx="2376264" cy="1805545"/>
          </a:xfrm>
          <a:prstGeom prst="wedgeEllipseCallout">
            <a:avLst>
              <a:gd name="adj1" fmla="val -107291"/>
              <a:gd name="adj2" fmla="val -80251"/>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dirty="0"/>
              <a:t>把未显示的文件从内中拭除</a:t>
            </a:r>
          </a:p>
        </p:txBody>
      </p:sp>
      <p:sp>
        <p:nvSpPr>
          <p:cNvPr id="13" name="Oval 12"/>
          <p:cNvSpPr>
            <a:spLocks noChangeArrowheads="1"/>
          </p:cNvSpPr>
          <p:nvPr/>
        </p:nvSpPr>
        <p:spPr bwMode="auto">
          <a:xfrm>
            <a:off x="3794173" y="2117357"/>
            <a:ext cx="2357438" cy="5715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 name="Text Box 2"/>
          <p:cNvSpPr txBox="1">
            <a:spLocks noChangeArrowheads="1"/>
          </p:cNvSpPr>
          <p:nvPr/>
        </p:nvSpPr>
        <p:spPr bwMode="auto">
          <a:xfrm>
            <a:off x="179512" y="1053096"/>
            <a:ext cx="2267744"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dirty="0"/>
              <a:t>　</a:t>
            </a:r>
            <a:r>
              <a:rPr lang="zh-CN" altLang="en-US" sz="2400" dirty="0" smtClean="0"/>
              <a:t>在打开装配图或二维工程图时，如新打开的文件名与目前会话（内存）中的文件同名时，会优先打开会话中已有的文件，这样会造成错误，需要把这些文件从内存中试除</a:t>
            </a:r>
            <a:endParaRPr lang="zh-CN" altLang="en-US" sz="2400" dirty="0"/>
          </a:p>
        </p:txBody>
      </p:sp>
    </p:spTree>
    <p:extLst>
      <p:ext uri="{BB962C8B-B14F-4D97-AF65-F5344CB8AC3E}">
        <p14:creationId xmlns:p14="http://schemas.microsoft.com/office/powerpoint/2010/main" val="2542857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par>
                          <p:cTn id="18" fill="hold" nodeType="afterGroup">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11560" y="996950"/>
            <a:ext cx="5391150" cy="4724400"/>
          </a:xfrm>
          <a:prstGeom prst="rect">
            <a:avLst/>
          </a:prstGeom>
        </p:spPr>
      </p:pic>
      <p:sp>
        <p:nvSpPr>
          <p:cNvPr id="11266" name="Text Box 3"/>
          <p:cNvSpPr txBox="1">
            <a:spLocks noChangeArrowheads="1"/>
          </p:cNvSpPr>
          <p:nvPr/>
        </p:nvSpPr>
        <p:spPr bwMode="auto">
          <a:xfrm>
            <a:off x="142875" y="0"/>
            <a:ext cx="9001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600"/>
              <a:t>文件：</a:t>
            </a:r>
            <a:r>
              <a:rPr lang="zh-CN" altLang="en-US" sz="3200"/>
              <a:t>关闭而未退出软件时，可从会话中找回</a:t>
            </a:r>
          </a:p>
        </p:txBody>
      </p:sp>
      <p:sp>
        <p:nvSpPr>
          <p:cNvPr id="4" name="AutoShape 4"/>
          <p:cNvSpPr>
            <a:spLocks noChangeArrowheads="1"/>
          </p:cNvSpPr>
          <p:nvPr/>
        </p:nvSpPr>
        <p:spPr bwMode="auto">
          <a:xfrm>
            <a:off x="5075238" y="3287713"/>
            <a:ext cx="3889250" cy="2229519"/>
          </a:xfrm>
          <a:prstGeom prst="wedgeEllipseCallout">
            <a:avLst>
              <a:gd name="adj1" fmla="val -79970"/>
              <a:gd name="adj2" fmla="val -40512"/>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dirty="0"/>
              <a:t>找回未保存已关闭文件</a:t>
            </a:r>
            <a:r>
              <a:rPr lang="zh-CN" altLang="en-US" sz="2800" dirty="0" smtClean="0"/>
              <a:t>：只要未</a:t>
            </a:r>
            <a:r>
              <a:rPr lang="en-US" altLang="zh-CN" sz="2800" dirty="0" err="1" smtClean="0"/>
              <a:t>Creo</a:t>
            </a:r>
            <a:r>
              <a:rPr lang="zh-CN" altLang="en-US" sz="2800" dirty="0" smtClean="0"/>
              <a:t>，前边关闭的文件无能找出</a:t>
            </a:r>
            <a:endParaRPr lang="zh-CN" altLang="en-US" sz="2800" dirty="0"/>
          </a:p>
        </p:txBody>
      </p:sp>
      <p:sp>
        <p:nvSpPr>
          <p:cNvPr id="5" name="Oval 12"/>
          <p:cNvSpPr>
            <a:spLocks noChangeArrowheads="1"/>
          </p:cNvSpPr>
          <p:nvPr/>
        </p:nvSpPr>
        <p:spPr bwMode="auto">
          <a:xfrm>
            <a:off x="3131840" y="3287713"/>
            <a:ext cx="1152128" cy="28530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1788259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p:cNvSpPr>
            <a:spLocks noGrp="1" noChangeArrowheads="1"/>
          </p:cNvSpPr>
          <p:nvPr>
            <p:ph idx="1"/>
          </p:nvPr>
        </p:nvSpPr>
        <p:spPr>
          <a:xfrm>
            <a:off x="571500" y="285750"/>
            <a:ext cx="8143875" cy="2500313"/>
          </a:xfrm>
        </p:spPr>
        <p:txBody>
          <a:bodyPr/>
          <a:lstStyle/>
          <a:p>
            <a:pPr algn="ctr" eaLnBrk="1" hangingPunct="1">
              <a:lnSpc>
                <a:spcPct val="150000"/>
              </a:lnSpc>
              <a:buFontTx/>
              <a:buNone/>
            </a:pPr>
            <a:r>
              <a:rPr lang="zh-CN" altLang="en-US" sz="2800" smtClean="0"/>
              <a:t>　　</a:t>
            </a:r>
            <a:r>
              <a:rPr lang="zh-CN" altLang="en-US" smtClean="0"/>
              <a:t>本次课重点</a:t>
            </a:r>
            <a:endParaRPr lang="en-US" altLang="zh-CN" smtClean="0"/>
          </a:p>
          <a:p>
            <a:pPr eaLnBrk="1" hangingPunct="1">
              <a:buFontTx/>
              <a:buNone/>
            </a:pPr>
            <a:r>
              <a:rPr lang="zh-CN" altLang="en-US" sz="2800" smtClean="0"/>
              <a:t>          构建装配图、装配的分解以及简单动画。</a:t>
            </a:r>
            <a:endParaRPr lang="en-US" altLang="zh-CN" sz="2800" smtClean="0"/>
          </a:p>
          <a:p>
            <a:pPr eaLnBrk="1" hangingPunct="1">
              <a:buFontTx/>
              <a:buNone/>
            </a:pPr>
            <a:endParaRPr lang="zh-CN" altLang="en-US" sz="2800" smtClean="0"/>
          </a:p>
        </p:txBody>
      </p:sp>
      <p:sp>
        <p:nvSpPr>
          <p:cNvPr id="62466" name="Rectangle 3"/>
          <p:cNvSpPr txBox="1">
            <a:spLocks noChangeArrowheads="1"/>
          </p:cNvSpPr>
          <p:nvPr/>
        </p:nvSpPr>
        <p:spPr bwMode="auto">
          <a:xfrm>
            <a:off x="642938" y="2857500"/>
            <a:ext cx="792956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3600" dirty="0"/>
              <a:t>本次上机作业</a:t>
            </a:r>
            <a:endParaRPr lang="en-US" altLang="zh-CN" sz="2800" dirty="0"/>
          </a:p>
          <a:p>
            <a:pPr eaLnBrk="1" hangingPunct="1">
              <a:lnSpc>
                <a:spcPct val="125000"/>
              </a:lnSpc>
              <a:spcBef>
                <a:spcPct val="20000"/>
              </a:spcBef>
            </a:pPr>
            <a:r>
              <a:rPr lang="zh-CN" altLang="en-US" sz="2800" dirty="0"/>
              <a:t>   </a:t>
            </a:r>
            <a:r>
              <a:rPr lang="en-US" altLang="zh-CN" sz="2800" dirty="0" smtClean="0"/>
              <a:t>1</a:t>
            </a:r>
            <a:r>
              <a:rPr lang="zh-CN" altLang="en-US" sz="2800" dirty="0" smtClean="0"/>
              <a:t>、通过</a:t>
            </a:r>
            <a:r>
              <a:rPr lang="zh-CN" altLang="en-US" sz="2800" dirty="0"/>
              <a:t>已完成的零件图，用</a:t>
            </a:r>
            <a:r>
              <a:rPr lang="en-US" altLang="zh-CN" sz="2800" dirty="0" err="1"/>
              <a:t>Creo</a:t>
            </a:r>
            <a:r>
              <a:rPr lang="zh-CN" altLang="en-US" sz="2800" dirty="0"/>
              <a:t>中装配图的生成柱塞泵及手压阀的装配体，并完成分解以及简单动画的制作。</a:t>
            </a:r>
          </a:p>
        </p:txBody>
      </p:sp>
    </p:spTree>
    <p:extLst>
      <p:ext uri="{BB962C8B-B14F-4D97-AF65-F5344CB8AC3E}">
        <p14:creationId xmlns:p14="http://schemas.microsoft.com/office/powerpoint/2010/main" val="2679266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4"/>
          <p:cNvSpPr txBox="1"/>
          <p:nvPr/>
        </p:nvSpPr>
        <p:spPr>
          <a:xfrm>
            <a:off x="539750" y="273050"/>
            <a:ext cx="754062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smtClean="0"/>
              <a:t>2</a:t>
            </a:r>
            <a:r>
              <a:rPr lang="zh-CN" altLang="en-US" sz="2000" dirty="0" smtClean="0"/>
              <a:t>、</a:t>
            </a:r>
            <a:r>
              <a:rPr lang="zh-CN" altLang="en-US" sz="2000" dirty="0"/>
              <a:t>把自己的班级、姓名等用修饰草绘以及修饰槽写在前边所做的模型上，如下图</a:t>
            </a:r>
          </a:p>
        </p:txBody>
      </p:sp>
      <p:pic>
        <p:nvPicPr>
          <p:cNvPr id="35843" name="Picture 2"/>
          <p:cNvPicPr>
            <a:picLocks noChangeAspect="1"/>
          </p:cNvPicPr>
          <p:nvPr/>
        </p:nvPicPr>
        <p:blipFill>
          <a:blip r:embed="rId2"/>
          <a:stretch>
            <a:fillRect/>
          </a:stretch>
        </p:blipFill>
        <p:spPr>
          <a:xfrm>
            <a:off x="2843213" y="1020763"/>
            <a:ext cx="4706937" cy="2089150"/>
          </a:xfrm>
          <a:prstGeom prst="rect">
            <a:avLst/>
          </a:prstGeom>
          <a:noFill/>
          <a:ln w="9525">
            <a:noFill/>
          </a:ln>
        </p:spPr>
      </p:pic>
      <p:sp>
        <p:nvSpPr>
          <p:cNvPr id="8" name="Text Box 14"/>
          <p:cNvSpPr txBox="1"/>
          <p:nvPr/>
        </p:nvSpPr>
        <p:spPr>
          <a:xfrm>
            <a:off x="534988" y="3189288"/>
            <a:ext cx="75406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smtClean="0"/>
              <a:t>3</a:t>
            </a:r>
            <a:r>
              <a:rPr lang="zh-CN" altLang="en-US" sz="2000" dirty="0" smtClean="0"/>
              <a:t>、</a:t>
            </a:r>
            <a:r>
              <a:rPr lang="zh-CN" altLang="en-US" sz="2000" dirty="0"/>
              <a:t>给自己所做的模型做渲染</a:t>
            </a:r>
          </a:p>
        </p:txBody>
      </p:sp>
      <p:pic>
        <p:nvPicPr>
          <p:cNvPr id="35845" name="Picture 3"/>
          <p:cNvPicPr>
            <a:picLocks noChangeAspect="1"/>
          </p:cNvPicPr>
          <p:nvPr/>
        </p:nvPicPr>
        <p:blipFill>
          <a:blip r:embed="rId3"/>
          <a:stretch>
            <a:fillRect/>
          </a:stretch>
        </p:blipFill>
        <p:spPr>
          <a:xfrm>
            <a:off x="611188" y="3687763"/>
            <a:ext cx="5905500" cy="30178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2143125"/>
            <a:ext cx="374332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Text Box 6"/>
          <p:cNvSpPr txBox="1">
            <a:spLocks noChangeArrowheads="1"/>
          </p:cNvSpPr>
          <p:nvPr/>
        </p:nvSpPr>
        <p:spPr bwMode="auto">
          <a:xfrm>
            <a:off x="214313" y="214313"/>
            <a:ext cx="857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a:t>      如单纯做缩放，在“操作” －“缩放模型”中，给出缩放比例即可。　</a:t>
            </a:r>
          </a:p>
        </p:txBody>
      </p:sp>
      <p:sp>
        <p:nvSpPr>
          <p:cNvPr id="6" name="Oval 6"/>
          <p:cNvSpPr>
            <a:spLocks noChangeArrowheads="1"/>
          </p:cNvSpPr>
          <p:nvPr/>
        </p:nvSpPr>
        <p:spPr bwMode="auto">
          <a:xfrm>
            <a:off x="3000375" y="5572125"/>
            <a:ext cx="1285875" cy="2857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925" y="3071813"/>
            <a:ext cx="44100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060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0659"/>
                                        </p:tgtEl>
                                        <p:attrNameLst>
                                          <p:attrName>style.visibility</p:attrName>
                                        </p:attrNameLst>
                                      </p:cBhvr>
                                      <p:to>
                                        <p:strVal val="visible"/>
                                      </p:to>
                                    </p:set>
                                    <p:animEffect transition="in" filter="blinds(horizontal)">
                                      <p:cBhvr>
                                        <p:cTn id="12"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Oval 8"/>
          <p:cNvSpPr>
            <a:spLocks noChangeArrowheads="1"/>
          </p:cNvSpPr>
          <p:nvPr/>
        </p:nvSpPr>
        <p:spPr bwMode="auto">
          <a:xfrm>
            <a:off x="4356100" y="2420938"/>
            <a:ext cx="1152525" cy="431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18" name="组合 14"/>
          <p:cNvGrpSpPr>
            <a:grpSpLocks/>
          </p:cNvGrpSpPr>
          <p:nvPr/>
        </p:nvGrpSpPr>
        <p:grpSpPr bwMode="auto">
          <a:xfrm>
            <a:off x="0" y="0"/>
            <a:ext cx="9144000" cy="2554288"/>
            <a:chOff x="0" y="0"/>
            <a:chExt cx="9144000" cy="2554545"/>
          </a:xfrm>
        </p:grpSpPr>
        <p:sp>
          <p:nvSpPr>
            <p:cNvPr id="9219" name="Text Box 18"/>
            <p:cNvSpPr txBox="1">
              <a:spLocks noChangeArrowheads="1"/>
            </p:cNvSpPr>
            <p:nvPr/>
          </p:nvSpPr>
          <p:spPr bwMode="auto">
            <a:xfrm>
              <a:off x="0" y="0"/>
              <a:ext cx="9144000"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t>Creo </a:t>
              </a:r>
              <a:r>
                <a:rPr lang="zh-CN" altLang="en-US" sz="4000"/>
                <a:t>中创建组件</a:t>
              </a:r>
              <a:endParaRPr lang="en-US" altLang="zh-CN" sz="4000"/>
            </a:p>
            <a:p>
              <a:pPr algn="ctr" eaLnBrk="1" hangingPunct="1">
                <a:spcBef>
                  <a:spcPct val="50000"/>
                </a:spcBef>
              </a:pPr>
              <a:endParaRPr lang="en-US" altLang="zh-CN" sz="4000"/>
            </a:p>
            <a:p>
              <a:pPr eaLnBrk="1" hangingPunct="1">
                <a:spcBef>
                  <a:spcPct val="50000"/>
                </a:spcBef>
              </a:pPr>
              <a:endParaRPr lang="en-US" altLang="zh-CN" sz="4000"/>
            </a:p>
          </p:txBody>
        </p:sp>
        <p:cxnSp>
          <p:nvCxnSpPr>
            <p:cNvPr id="9220" name="直接连接符 7"/>
            <p:cNvCxnSpPr>
              <a:cxnSpLocks noChangeShapeType="1"/>
            </p:cNvCxnSpPr>
            <p:nvPr/>
          </p:nvCxnSpPr>
          <p:spPr bwMode="auto">
            <a:xfrm flipV="1">
              <a:off x="0" y="928688"/>
              <a:ext cx="9144000" cy="1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pic>
        <p:nvPicPr>
          <p:cNvPr id="922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357313"/>
            <a:ext cx="671512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1214438"/>
            <a:ext cx="4078287" cy="44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6"/>
          <p:cNvSpPr>
            <a:spLocks noChangeArrowheads="1"/>
          </p:cNvSpPr>
          <p:nvPr/>
        </p:nvSpPr>
        <p:spPr bwMode="auto">
          <a:xfrm>
            <a:off x="3857625" y="2428875"/>
            <a:ext cx="1285875" cy="2857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931025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2112</Words>
  <Application>Microsoft Office PowerPoint</Application>
  <PresentationFormat>全屏显示(4:3)</PresentationFormat>
  <Paragraphs>300</Paragraphs>
  <Slides>76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76</vt:i4>
      </vt:variant>
    </vt:vector>
  </HeadingPairs>
  <TitlesOfParts>
    <vt:vector size="80" baseType="lpstr">
      <vt:lpstr>宋体</vt:lpstr>
      <vt:lpstr>Arial</vt:lpstr>
      <vt:lpstr>Times New Roman</vt:lpstr>
      <vt:lpstr>默认设计模板</vt:lpstr>
      <vt:lpstr>PowerPoint 演示文稿</vt:lpstr>
      <vt:lpstr>PowerPoint 演示文稿</vt:lpstr>
      <vt:lpstr>PowerPoint 演示文稿</vt:lpstr>
      <vt:lpstr>装配图__Creo 中创建组件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Creo中的渲染：直接选用</vt:lpstr>
      <vt:lpstr>Creo中的渲染：自定义外观</vt:lpstr>
      <vt:lpstr>渲染：</vt:lpstr>
      <vt:lpstr>渲染：</vt:lpstr>
      <vt:lpstr>渲染：</vt:lpstr>
      <vt:lpstr>注意：在零件图中渲染是针对面，而在装配中的渲染是对一个零件。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lp</dc:creator>
  <cp:lastModifiedBy>高黎明</cp:lastModifiedBy>
  <cp:revision>135</cp:revision>
  <dcterms:created xsi:type="dcterms:W3CDTF">2007-06-18T14:32:00Z</dcterms:created>
  <dcterms:modified xsi:type="dcterms:W3CDTF">2018-05-01T02:05:07Z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